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53"/>
  </p:notesMasterIdLst>
  <p:sldIdLst>
    <p:sldId id="286" r:id="rId6"/>
    <p:sldId id="287" r:id="rId7"/>
    <p:sldId id="308" r:id="rId8"/>
    <p:sldId id="309" r:id="rId9"/>
    <p:sldId id="314" r:id="rId10"/>
    <p:sldId id="316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8" r:id="rId19"/>
    <p:sldId id="310" r:id="rId20"/>
    <p:sldId id="311" r:id="rId21"/>
    <p:sldId id="312" r:id="rId22"/>
    <p:sldId id="313" r:id="rId23"/>
    <p:sldId id="315" r:id="rId24"/>
    <p:sldId id="303" r:id="rId25"/>
    <p:sldId id="304" r:id="rId26"/>
    <p:sldId id="305" r:id="rId27"/>
    <p:sldId id="30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30" r:id="rId41"/>
    <p:sldId id="329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26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0C8C3"/>
    <a:srgbClr val="84E2E0"/>
    <a:srgbClr val="33CCCC"/>
    <a:srgbClr val="00E3DE"/>
    <a:srgbClr val="4CB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784" autoAdjust="0"/>
    <p:restoredTop sz="87838" autoAdjust="0"/>
  </p:normalViewPr>
  <p:slideViewPr>
    <p:cSldViewPr snapToGrid="0">
      <p:cViewPr varScale="1">
        <p:scale>
          <a:sx n="82" d="100"/>
          <a:sy n="82" d="100"/>
        </p:scale>
        <p:origin x="384" y="176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9F526-6854-45AF-8166-597958B81760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06304-DBBA-4BDA-9A35-62A73DCDD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15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06304-DBBA-4BDA-9A35-62A73DCDDA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66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06304-DBBA-4BDA-9A35-62A73DCDD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8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DACC1-40C7-4414-BFB0-D8CB4BBA0921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0675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DACC1-40C7-4414-BFB0-D8CB4BBA0921}" type="slidenum">
              <a:rPr lang="tr-TR" smtClean="0"/>
              <a:t>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2742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DACC1-40C7-4414-BFB0-D8CB4BBA0921}" type="slidenum">
              <a:rPr lang="tr-TR" smtClean="0"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1301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DACC1-40C7-4414-BFB0-D8CB4BBA0921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6964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56DE-755D-4AE7-9671-BB841575E776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CFBB-BDA6-4B32-AC7E-6D1B90D0CF5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Placeholder 4" descr="BDD.2018.12.28.pptx - PowerPoin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sz="3200">
                <a:solidFill>
                  <a:srgbClr val="4CBCB5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56DE-755D-4AE7-9671-BB841575E776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CFBB-BDA6-4B32-AC7E-6D1B90D0C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9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4CBCB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56DE-755D-4AE7-9671-BB841575E776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CFBB-BDA6-4B32-AC7E-6D1B90D0C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8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rgbClr val="4CBCB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56DE-755D-4AE7-9671-BB841575E776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CFBB-BDA6-4B32-AC7E-6D1B90D0C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0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C51BDA-3BA2-4A5A-83D4-FDA9252C5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66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80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smtClean="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56DE-755D-4AE7-9671-BB841575E776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CFBB-BDA6-4B32-AC7E-6D1B90D0C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3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10368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dirty="0">
                <a:solidFill>
                  <a:srgbClr val="4CBCB5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56DE-755D-4AE7-9671-BB841575E776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CFBB-BDA6-4B32-AC7E-6D1B90D0C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6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dirty="0">
                <a:solidFill>
                  <a:srgbClr val="4CBCB5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56DE-755D-4AE7-9671-BB841575E776}" type="datetimeFigureOut">
              <a:rPr lang="en-US" smtClean="0"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CFBB-BDA6-4B32-AC7E-6D1B90D0C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48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sz="3200">
                <a:solidFill>
                  <a:srgbClr val="4CBCB5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56DE-755D-4AE7-9671-BB841575E776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CFBB-BDA6-4B32-AC7E-6D1B90D0C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98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56DE-755D-4AE7-9671-BB841575E776}" type="datetimeFigureOut">
              <a:rPr lang="en-US" smtClean="0"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CFBB-BDA6-4B32-AC7E-6D1B90D0C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54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>
                <a:solidFill>
                  <a:srgbClr val="4CBCB5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56DE-755D-4AE7-9671-BB841575E776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CFBB-BDA6-4B32-AC7E-6D1B90D0C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85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>
                <a:solidFill>
                  <a:srgbClr val="4CBCB5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56DE-755D-4AE7-9671-BB841575E776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CFBB-BDA6-4B32-AC7E-6D1B90D0C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7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356DE-755D-4AE7-9671-BB841575E776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2CFBB-BDA6-4B32-AC7E-6D1B90D0CF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589698058,&quot;Placement&quot;:&quot;Footer&quot;}"/>
          <p:cNvSpPr txBox="1"/>
          <p:nvPr userDrawn="1"/>
        </p:nvSpPr>
        <p:spPr>
          <a:xfrm>
            <a:off x="0" y="6561475"/>
            <a:ext cx="1981607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C0C0C0"/>
                </a:solidFill>
                <a:latin typeface="Calibri" panose="020F0502020204030204" pitchFamily="34" charset="0"/>
              </a:rPr>
              <a:t>HİZMETE ÖZEL - INTERNAL</a:t>
            </a:r>
          </a:p>
        </p:txBody>
      </p:sp>
    </p:spTree>
    <p:extLst>
      <p:ext uri="{BB962C8B-B14F-4D97-AF65-F5344CB8AC3E}">
        <p14:creationId xmlns:p14="http://schemas.microsoft.com/office/powerpoint/2010/main" val="2404603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lliyet.com.tr/Siyaset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i&amp;rct=j&amp;q=&amp;esrc=s&amp;source=images&amp;cd=&amp;cad=rja&amp;uact=8&amp;ved=2ahUKEwj7rLq1oMzdAhUHDewKHXsZBU0QjRx6BAgBEAU&amp;url=https://read.acloud.guru/developing-for-the-modern-web-google-cloud-platform-fe604f6206c0&amp;psig=AOvVaw14FoFeJyZ4ePAPIPlRxbAF&amp;ust=1537624654070029" TargetMode="External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tiff"/><Relationship Id="rId4" Type="http://schemas.openxmlformats.org/officeDocument/2006/relationships/image" Target="../media/image60.tiff"/><Relationship Id="rId9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emf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emf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emf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okhansengun.com/jmeter-fonksiyon-testi-hazirlama/" TargetMode="External"/><Relationship Id="rId2" Type="http://schemas.openxmlformats.org/officeDocument/2006/relationships/hyperlink" Target="https://gokhansengun.com/jmeter-nedir-ve-ne-ise-yara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khansengun.com/jmeter-pratik-test-hazirlama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827" y="4867381"/>
            <a:ext cx="4128859" cy="1015267"/>
          </a:xfrm>
        </p:spPr>
        <p:txBody>
          <a:bodyPr>
            <a:normAutofit fontScale="90000"/>
          </a:bodyPr>
          <a:lstStyle/>
          <a:p>
            <a:r>
              <a:rPr lang="tr-TR" sz="2400" dirty="0"/>
              <a:t>Göksel Ertürk</a:t>
            </a:r>
            <a:br>
              <a:rPr lang="tr-TR" sz="2400" dirty="0"/>
            </a:br>
            <a:r>
              <a:rPr lang="tr-TR" sz="2400" dirty="0" err="1"/>
              <a:t>Sr</a:t>
            </a:r>
            <a:r>
              <a:rPr lang="tr-TR" sz="2400" dirty="0"/>
              <a:t>. Manager </a:t>
            </a:r>
            <a:br>
              <a:rPr lang="tr-TR" sz="2400" dirty="0"/>
            </a:br>
            <a:br>
              <a:rPr lang="tr-TR" sz="2400" dirty="0"/>
            </a:br>
            <a:r>
              <a:rPr lang="tr-TR" sz="2400" dirty="0"/>
              <a:t>Necati Kocabaş</a:t>
            </a:r>
            <a:br>
              <a:rPr lang="tr-TR" sz="2400" dirty="0"/>
            </a:br>
            <a:r>
              <a:rPr lang="tr-TR" sz="2400" dirty="0" err="1"/>
              <a:t>DevOps</a:t>
            </a:r>
            <a:r>
              <a:rPr lang="tr-TR" sz="2400" dirty="0"/>
              <a:t> Consultant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50" y="1196499"/>
            <a:ext cx="4467424" cy="110792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624827" y="2842419"/>
            <a:ext cx="6335142" cy="14869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sz="5300" dirty="0" err="1"/>
              <a:t>Yük</a:t>
            </a:r>
            <a:r>
              <a:rPr lang="tr-TR" sz="5300" dirty="0"/>
              <a:t>(Performans)</a:t>
            </a:r>
            <a:r>
              <a:rPr lang="de-DE" sz="5300" dirty="0"/>
              <a:t> </a:t>
            </a:r>
            <a:r>
              <a:rPr lang="de-DE" sz="5300" dirty="0" err="1"/>
              <a:t>Testi</a:t>
            </a:r>
            <a:br>
              <a:rPr lang="de-DE" sz="3600" dirty="0"/>
            </a:b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827" y="889328"/>
            <a:ext cx="1596513" cy="14150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ttp://www.snapbytes.com/assets/images/logo_snapbyt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50" y="4867381"/>
            <a:ext cx="2019300" cy="53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544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question mark ile ilgili gÃ¶rsel sonucu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7" r="19450"/>
          <a:stretch/>
        </p:blipFill>
        <p:spPr bwMode="auto">
          <a:xfrm>
            <a:off x="8962586" y="574341"/>
            <a:ext cx="2929567" cy="454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Davranışı</a:t>
            </a:r>
            <a:r>
              <a:rPr lang="en-US" dirty="0"/>
              <a:t> /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Grupları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204158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Her </a:t>
            </a:r>
            <a:r>
              <a:rPr lang="en-US" dirty="0" err="1"/>
              <a:t>grupta</a:t>
            </a:r>
            <a:r>
              <a:rPr lang="en-US" dirty="0"/>
              <a:t> </a:t>
            </a:r>
            <a:r>
              <a:rPr lang="en-US" dirty="0" err="1"/>
              <a:t>kaç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var</a:t>
            </a:r>
            <a:r>
              <a:rPr lang="en-US" dirty="0"/>
              <a:t>?</a:t>
            </a:r>
          </a:p>
          <a:p>
            <a:r>
              <a:rPr lang="en-US" dirty="0" err="1"/>
              <a:t>Kullanıcılar</a:t>
            </a:r>
            <a:r>
              <a:rPr lang="en-US" dirty="0"/>
              <a:t> </a:t>
            </a:r>
            <a:r>
              <a:rPr lang="en-US" dirty="0" err="1"/>
              <a:t>coğrafi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dağılıyor</a:t>
            </a:r>
            <a:r>
              <a:rPr lang="en-US" dirty="0"/>
              <a:t> (</a:t>
            </a:r>
            <a:r>
              <a:rPr lang="en-US" dirty="0" err="1"/>
              <a:t>özellikle</a:t>
            </a:r>
            <a:r>
              <a:rPr lang="en-US" dirty="0"/>
              <a:t> zaman </a:t>
            </a:r>
            <a:r>
              <a:rPr lang="en-US" dirty="0" err="1"/>
              <a:t>dilimleri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)?</a:t>
            </a:r>
          </a:p>
          <a:p>
            <a:r>
              <a:rPr lang="en-US" dirty="0" err="1"/>
              <a:t>Gruptaki</a:t>
            </a:r>
            <a:r>
              <a:rPr lang="en-US" dirty="0"/>
              <a:t> </a:t>
            </a:r>
            <a:r>
              <a:rPr lang="en-US" dirty="0" err="1"/>
              <a:t>kullanıcıların</a:t>
            </a:r>
            <a:r>
              <a:rPr lang="en-US" dirty="0"/>
              <a:t> </a:t>
            </a:r>
            <a:r>
              <a:rPr lang="en-US" dirty="0" err="1"/>
              <a:t>çoğunun</a:t>
            </a:r>
            <a:r>
              <a:rPr lang="en-US" dirty="0"/>
              <a:t> </a:t>
            </a:r>
            <a:r>
              <a:rPr lang="en-US" dirty="0" err="1"/>
              <a:t>yaptığı</a:t>
            </a:r>
            <a:r>
              <a:rPr lang="en-US" dirty="0"/>
              <a:t> </a:t>
            </a:r>
            <a:r>
              <a:rPr lang="en-US" dirty="0" err="1"/>
              <a:t>etkinlikler</a:t>
            </a:r>
            <a:r>
              <a:rPr lang="en-US" dirty="0"/>
              <a:t> </a:t>
            </a:r>
            <a:r>
              <a:rPr lang="en-US" dirty="0" err="1"/>
              <a:t>nelerdir</a:t>
            </a:r>
            <a:r>
              <a:rPr lang="en-US" dirty="0"/>
              <a:t>?</a:t>
            </a:r>
          </a:p>
          <a:p>
            <a:r>
              <a:rPr lang="en-US" dirty="0" err="1"/>
              <a:t>Sistemin</a:t>
            </a:r>
            <a:r>
              <a:rPr lang="en-US" dirty="0"/>
              <a:t> </a:t>
            </a:r>
            <a:r>
              <a:rPr lang="en-US" dirty="0" err="1"/>
              <a:t>yapması</a:t>
            </a:r>
            <a:r>
              <a:rPr lang="en-US" dirty="0"/>
              <a:t> </a:t>
            </a:r>
            <a:r>
              <a:rPr lang="en-US" dirty="0" err="1"/>
              <a:t>gereken</a:t>
            </a:r>
            <a:r>
              <a:rPr lang="en-US" dirty="0"/>
              <a:t> </a:t>
            </a:r>
            <a:r>
              <a:rPr lang="en-US" dirty="0" err="1"/>
              <a:t>işleri</a:t>
            </a:r>
            <a:r>
              <a:rPr lang="en-US" dirty="0"/>
              <a:t> </a:t>
            </a:r>
            <a:r>
              <a:rPr lang="en-US" dirty="0" err="1"/>
              <a:t>etkileyen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sayıda</a:t>
            </a:r>
            <a:r>
              <a:rPr lang="en-US" dirty="0"/>
              <a:t> </a:t>
            </a:r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faaliyetini</a:t>
            </a:r>
            <a:r>
              <a:rPr lang="en-US" dirty="0"/>
              <a:t> </a:t>
            </a:r>
            <a:r>
              <a:rPr lang="en-US" dirty="0" err="1"/>
              <a:t>tetikleyen</a:t>
            </a:r>
            <a:r>
              <a:rPr lang="en-US" dirty="0"/>
              <a:t> </a:t>
            </a:r>
            <a:r>
              <a:rPr lang="tr-TR" dirty="0"/>
              <a:t>işler</a:t>
            </a:r>
            <a:r>
              <a:rPr lang="en-US" dirty="0"/>
              <a:t>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mı</a:t>
            </a:r>
            <a:r>
              <a:rPr lang="en-US" dirty="0"/>
              <a:t>?</a:t>
            </a:r>
          </a:p>
          <a:p>
            <a:r>
              <a:rPr lang="en-US" dirty="0"/>
              <a:t>Her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grubu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yoğun</a:t>
            </a:r>
            <a:r>
              <a:rPr lang="en-US" dirty="0"/>
              <a:t> </a:t>
            </a:r>
            <a:r>
              <a:rPr lang="en-US" dirty="0" err="1"/>
              <a:t>zamanlar</a:t>
            </a:r>
            <a:r>
              <a:rPr lang="en-US" dirty="0"/>
              <a:t> (</a:t>
            </a:r>
            <a:r>
              <a:rPr lang="en-US" dirty="0" err="1"/>
              <a:t>haftanın</a:t>
            </a:r>
            <a:r>
              <a:rPr lang="en-US" dirty="0"/>
              <a:t> </a:t>
            </a:r>
            <a:r>
              <a:rPr lang="en-US" dirty="0" err="1"/>
              <a:t>sonu</a:t>
            </a:r>
            <a:r>
              <a:rPr lang="en-US" dirty="0"/>
              <a:t>, ay </a:t>
            </a:r>
            <a:r>
              <a:rPr lang="en-US" dirty="0" err="1"/>
              <a:t>sonu</a:t>
            </a:r>
            <a:r>
              <a:rPr lang="en-US" dirty="0"/>
              <a:t> vb.)? </a:t>
            </a:r>
          </a:p>
          <a:p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aktiviteleri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yüksek</a:t>
            </a:r>
            <a:r>
              <a:rPr lang="en-US" dirty="0"/>
              <a:t> </a:t>
            </a:r>
            <a:r>
              <a:rPr lang="en-US" dirty="0" err="1"/>
              <a:t>işlem</a:t>
            </a:r>
            <a:r>
              <a:rPr lang="en-US" dirty="0"/>
              <a:t> </a:t>
            </a:r>
            <a:r>
              <a:rPr lang="en-US" dirty="0" err="1"/>
              <a:t>oranları</a:t>
            </a:r>
            <a:r>
              <a:rPr lang="en-US" dirty="0"/>
              <a:t> </a:t>
            </a:r>
            <a:r>
              <a:rPr lang="en-US" dirty="0" err="1"/>
              <a:t>nedir</a:t>
            </a:r>
            <a:r>
              <a:rPr lang="en-US" dirty="0"/>
              <a:t>? Bu </a:t>
            </a:r>
            <a:r>
              <a:rPr lang="en-US" dirty="0" err="1"/>
              <a:t>zirveler</a:t>
            </a:r>
            <a:r>
              <a:rPr lang="en-US" dirty="0"/>
              <a:t> ne zaman </a:t>
            </a:r>
            <a:r>
              <a:rPr lang="en-US" dirty="0" err="1"/>
              <a:t>ortaya</a:t>
            </a:r>
            <a:r>
              <a:rPr lang="en-US" dirty="0"/>
              <a:t> </a:t>
            </a:r>
            <a:r>
              <a:rPr lang="en-US" dirty="0" err="1"/>
              <a:t>çıkar</a:t>
            </a:r>
            <a:r>
              <a:rPr lang="en-US" dirty="0"/>
              <a:t>?</a:t>
            </a:r>
          </a:p>
          <a:p>
            <a:r>
              <a:rPr lang="en-US" dirty="0" err="1"/>
              <a:t>Gruptaki</a:t>
            </a:r>
            <a:r>
              <a:rPr lang="en-US" dirty="0"/>
              <a:t> </a:t>
            </a:r>
            <a:r>
              <a:rPr lang="en-US" dirty="0" err="1"/>
              <a:t>kullanıcılar</a:t>
            </a:r>
            <a:r>
              <a:rPr lang="en-US" dirty="0"/>
              <a:t> </a:t>
            </a:r>
            <a:r>
              <a:rPr lang="en-US" dirty="0" err="1"/>
              <a:t>işlerini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yapar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Login,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aktivite</a:t>
            </a:r>
            <a:r>
              <a:rPr lang="en-US" dirty="0"/>
              <a:t>, Logout, (</a:t>
            </a:r>
            <a:r>
              <a:rPr lang="en-US" dirty="0" err="1"/>
              <a:t>Günü</a:t>
            </a:r>
            <a:r>
              <a:rPr lang="en-US" dirty="0"/>
              <a:t> </a:t>
            </a:r>
            <a:r>
              <a:rPr lang="en-US" dirty="0" err="1"/>
              <a:t>boyunca</a:t>
            </a:r>
            <a:r>
              <a:rPr lang="en-US" dirty="0"/>
              <a:t> </a:t>
            </a:r>
            <a:r>
              <a:rPr lang="en-US" dirty="0" err="1"/>
              <a:t>tekrar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Login, </a:t>
            </a:r>
            <a:r>
              <a:rPr lang="en-US" dirty="0" err="1"/>
              <a:t>birkaç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aktivite</a:t>
            </a:r>
            <a:r>
              <a:rPr lang="en-US" dirty="0"/>
              <a:t>, Logout</a:t>
            </a:r>
          </a:p>
          <a:p>
            <a:pPr lvl="1"/>
            <a:r>
              <a:rPr lang="en-US" dirty="0" err="1"/>
              <a:t>Günün</a:t>
            </a:r>
            <a:r>
              <a:rPr lang="en-US" dirty="0"/>
              <a:t> </a:t>
            </a:r>
            <a:r>
              <a:rPr lang="en-US" dirty="0" err="1"/>
              <a:t>başında</a:t>
            </a:r>
            <a:r>
              <a:rPr lang="en-US" dirty="0"/>
              <a:t> Login, </a:t>
            </a:r>
            <a:r>
              <a:rPr lang="en-US" dirty="0" err="1"/>
              <a:t>gün</a:t>
            </a:r>
            <a:r>
              <a:rPr lang="en-US" dirty="0"/>
              <a:t> </a:t>
            </a:r>
            <a:r>
              <a:rPr lang="en-US" dirty="0" err="1"/>
              <a:t>boyunca</a:t>
            </a:r>
            <a:r>
              <a:rPr lang="en-US" dirty="0"/>
              <a:t> </a:t>
            </a:r>
            <a:r>
              <a:rPr lang="en-US" dirty="0" err="1"/>
              <a:t>aralıklarla</a:t>
            </a:r>
            <a:r>
              <a:rPr lang="en-US" dirty="0"/>
              <a:t> </a:t>
            </a:r>
            <a:r>
              <a:rPr lang="en-US" dirty="0" err="1"/>
              <a:t>çalışma</a:t>
            </a:r>
            <a:r>
              <a:rPr lang="en-US" dirty="0"/>
              <a:t>, </a:t>
            </a:r>
            <a:r>
              <a:rPr lang="en-US" dirty="0" err="1"/>
              <a:t>günün</a:t>
            </a:r>
            <a:r>
              <a:rPr lang="en-US" dirty="0"/>
              <a:t> </a:t>
            </a:r>
            <a:r>
              <a:rPr lang="en-US" dirty="0" err="1"/>
              <a:t>sonunda</a:t>
            </a:r>
            <a:r>
              <a:rPr lang="en-US" dirty="0"/>
              <a:t> Logout</a:t>
            </a:r>
          </a:p>
          <a:p>
            <a:pPr lvl="1"/>
            <a:r>
              <a:rPr lang="en-US" dirty="0" err="1"/>
              <a:t>Günün</a:t>
            </a:r>
            <a:r>
              <a:rPr lang="en-US" dirty="0"/>
              <a:t> </a:t>
            </a:r>
            <a:r>
              <a:rPr lang="en-US" dirty="0" err="1"/>
              <a:t>başında</a:t>
            </a:r>
            <a:r>
              <a:rPr lang="en-US" dirty="0"/>
              <a:t> Login,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girişi</a:t>
            </a:r>
            <a:r>
              <a:rPr lang="en-US" dirty="0"/>
              <a:t> (</a:t>
            </a:r>
            <a:r>
              <a:rPr lang="en-US" dirty="0" err="1"/>
              <a:t>uygulamanın</a:t>
            </a:r>
            <a:r>
              <a:rPr lang="en-US" dirty="0"/>
              <a:t> </a:t>
            </a:r>
            <a:r>
              <a:rPr lang="en-US" dirty="0" err="1"/>
              <a:t>yoğun</a:t>
            </a:r>
            <a:r>
              <a:rPr lang="en-US" dirty="0"/>
              <a:t> </a:t>
            </a:r>
            <a:r>
              <a:rPr lang="en-US" dirty="0" err="1"/>
              <a:t>kullanımı</a:t>
            </a:r>
            <a:r>
              <a:rPr lang="en-US" dirty="0"/>
              <a:t>)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gün</a:t>
            </a:r>
            <a:r>
              <a:rPr lang="en-US" dirty="0"/>
              <a:t> </a:t>
            </a:r>
            <a:r>
              <a:rPr lang="en-US" dirty="0" err="1"/>
              <a:t>çalışma</a:t>
            </a:r>
            <a:r>
              <a:rPr lang="en-US" dirty="0"/>
              <a:t>, </a:t>
            </a:r>
            <a:r>
              <a:rPr lang="en-US" dirty="0" err="1"/>
              <a:t>günün</a:t>
            </a:r>
            <a:r>
              <a:rPr lang="en-US" dirty="0"/>
              <a:t> </a:t>
            </a:r>
            <a:r>
              <a:rPr lang="en-US" dirty="0" err="1"/>
              <a:t>sonunda</a:t>
            </a:r>
            <a:r>
              <a:rPr lang="en-US" dirty="0"/>
              <a:t> Logout</a:t>
            </a:r>
          </a:p>
        </p:txBody>
      </p:sp>
    </p:spTree>
    <p:extLst>
      <p:ext uri="{BB962C8B-B14F-4D97-AF65-F5344CB8AC3E}">
        <p14:creationId xmlns:p14="http://schemas.microsoft.com/office/powerpoint/2010/main" val="444930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ebsite Transfer from one host to anoth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727" y="409893"/>
            <a:ext cx="3414799" cy="230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Sunucu Yazılımı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5448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Sunucu</a:t>
            </a:r>
            <a:r>
              <a:rPr lang="en-US" dirty="0"/>
              <a:t> </a:t>
            </a:r>
            <a:r>
              <a:rPr lang="en-US" dirty="0" err="1"/>
              <a:t>yazılımı</a:t>
            </a:r>
            <a:r>
              <a:rPr lang="en-US" dirty="0"/>
              <a:t> </a:t>
            </a:r>
            <a:r>
              <a:rPr lang="en-US" dirty="0" err="1"/>
              <a:t>sitenin</a:t>
            </a:r>
            <a:r>
              <a:rPr lang="en-US" dirty="0"/>
              <a:t> </a:t>
            </a:r>
            <a:r>
              <a:rPr lang="en-US" dirty="0" err="1"/>
              <a:t>performansını</a:t>
            </a:r>
            <a:r>
              <a:rPr lang="en-US" dirty="0"/>
              <a:t> </a:t>
            </a:r>
            <a:r>
              <a:rPr lang="en-US" dirty="0" err="1"/>
              <a:t>etkiler</a:t>
            </a:r>
            <a:r>
              <a:rPr lang="tr-TR" dirty="0"/>
              <a:t>;</a:t>
            </a:r>
            <a:endParaRPr lang="en-US" dirty="0"/>
          </a:p>
          <a:p>
            <a:r>
              <a:rPr lang="en-US" dirty="0"/>
              <a:t>Web </a:t>
            </a:r>
            <a:r>
              <a:rPr lang="en-US" dirty="0" err="1"/>
              <a:t>sunucunuz</a:t>
            </a:r>
            <a:r>
              <a:rPr lang="en-US" dirty="0"/>
              <a:t>, </a:t>
            </a:r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sunucunuz</a:t>
            </a:r>
            <a:r>
              <a:rPr lang="en-US" dirty="0"/>
              <a:t> ve /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sunucunuz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, site </a:t>
            </a:r>
            <a:r>
              <a:rPr lang="en-US" dirty="0" err="1"/>
              <a:t>kaç</a:t>
            </a:r>
            <a:r>
              <a:rPr lang="en-US" dirty="0"/>
              <a:t> </a:t>
            </a:r>
            <a:r>
              <a:rPr lang="tr-TR" dirty="0"/>
              <a:t>ziyaret isteği(hit)</a:t>
            </a:r>
            <a:r>
              <a:rPr lang="en-US" dirty="0"/>
              <a:t> </a:t>
            </a:r>
            <a:r>
              <a:rPr lang="en-US" dirty="0" err="1"/>
              <a:t>alıyor</a:t>
            </a:r>
            <a:r>
              <a:rPr lang="en-US" dirty="0"/>
              <a:t>? </a:t>
            </a:r>
            <a:endParaRPr lang="tr-TR" dirty="0"/>
          </a:p>
          <a:p>
            <a:endParaRPr lang="tr-TR" dirty="0"/>
          </a:p>
          <a:p>
            <a:r>
              <a:rPr lang="en-US" dirty="0"/>
              <a:t>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gönderilir</a:t>
            </a:r>
            <a:r>
              <a:rPr lang="en-US" dirty="0"/>
              <a:t> ve </a:t>
            </a:r>
            <a:r>
              <a:rPr lang="en-US" dirty="0" err="1"/>
              <a:t>alınır</a:t>
            </a:r>
            <a:r>
              <a:rPr lang="en-US" dirty="0"/>
              <a:t>?</a:t>
            </a:r>
            <a:endParaRPr lang="tr-TR" dirty="0"/>
          </a:p>
          <a:p>
            <a:endParaRPr lang="en-US" dirty="0"/>
          </a:p>
          <a:p>
            <a:r>
              <a:rPr lang="en-US" dirty="0"/>
              <a:t>Proxy </a:t>
            </a:r>
            <a:r>
              <a:rPr lang="en-US" dirty="0" err="1"/>
              <a:t>sunucularının</a:t>
            </a:r>
            <a:r>
              <a:rPr lang="en-US" dirty="0"/>
              <a:t> </a:t>
            </a:r>
            <a:r>
              <a:rPr lang="en-US" dirty="0" err="1"/>
              <a:t>özellikleri</a:t>
            </a:r>
            <a:r>
              <a:rPr lang="en-US" dirty="0"/>
              <a:t> </a:t>
            </a:r>
            <a:r>
              <a:rPr lang="en-US" dirty="0" err="1"/>
              <a:t>nelerdir</a:t>
            </a:r>
            <a:r>
              <a:rPr lang="en-US" dirty="0"/>
              <a:t>? </a:t>
            </a:r>
            <a:endParaRPr lang="tr-TR" dirty="0"/>
          </a:p>
          <a:p>
            <a:pPr lvl="1"/>
            <a:r>
              <a:rPr lang="en-US" dirty="0" err="1"/>
              <a:t>Örneğin</a:t>
            </a:r>
            <a:r>
              <a:rPr lang="en-US" dirty="0"/>
              <a:t>, proxy </a:t>
            </a:r>
            <a:r>
              <a:rPr lang="en-US" dirty="0" err="1"/>
              <a:t>sunucular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hangi</a:t>
            </a:r>
            <a:r>
              <a:rPr lang="en-US" dirty="0"/>
              <a:t> </a:t>
            </a:r>
            <a:r>
              <a:rPr lang="en-US" dirty="0" err="1"/>
              <a:t>içerik</a:t>
            </a:r>
            <a:r>
              <a:rPr lang="en-US" dirty="0"/>
              <a:t> </a:t>
            </a:r>
            <a:r>
              <a:rPr lang="en-US" dirty="0" err="1"/>
              <a:t>engelleniyor</a:t>
            </a:r>
            <a:r>
              <a:rPr lang="en-US" dirty="0"/>
              <a:t>?</a:t>
            </a:r>
            <a:endParaRPr lang="tr-TR" dirty="0"/>
          </a:p>
          <a:p>
            <a:pPr lvl="1"/>
            <a:endParaRPr lang="en-US" dirty="0"/>
          </a:p>
          <a:p>
            <a:r>
              <a:rPr lang="en-US" dirty="0"/>
              <a:t>Güvenlik </a:t>
            </a:r>
            <a:r>
              <a:rPr lang="en-US" dirty="0" err="1"/>
              <a:t>duvarının</a:t>
            </a:r>
            <a:r>
              <a:rPr lang="en-US" dirty="0"/>
              <a:t> </a:t>
            </a:r>
            <a:r>
              <a:rPr lang="en-US" dirty="0" err="1"/>
              <a:t>özellikleri</a:t>
            </a:r>
            <a:r>
              <a:rPr lang="en-US" dirty="0"/>
              <a:t> </a:t>
            </a:r>
            <a:r>
              <a:rPr lang="en-US" dirty="0" err="1"/>
              <a:t>nelerdir</a:t>
            </a:r>
            <a:r>
              <a:rPr lang="en-US" dirty="0"/>
              <a:t>? </a:t>
            </a:r>
            <a:endParaRPr lang="tr-TR" dirty="0"/>
          </a:p>
          <a:p>
            <a:pPr lvl="1"/>
            <a:r>
              <a:rPr lang="en-US" dirty="0" err="1"/>
              <a:t>Örneğin</a:t>
            </a:r>
            <a:r>
              <a:rPr lang="en-US" dirty="0"/>
              <a:t>, </a:t>
            </a:r>
            <a:r>
              <a:rPr lang="en-US" dirty="0" err="1"/>
              <a:t>izinler</a:t>
            </a:r>
            <a:r>
              <a:rPr lang="en-US" dirty="0"/>
              <a:t> </a:t>
            </a:r>
            <a:r>
              <a:rPr lang="en-US" dirty="0" err="1"/>
              <a:t>nelerdir</a:t>
            </a:r>
            <a:r>
              <a:rPr lang="en-US" dirty="0"/>
              <a:t>?</a:t>
            </a:r>
          </a:p>
        </p:txBody>
      </p:sp>
      <p:pic>
        <p:nvPicPr>
          <p:cNvPr id="5124" name="Picture 4" descr="plugin disp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132" y="2510971"/>
            <a:ext cx="4857070" cy="327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822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Sistem Donanımı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5800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donanımı</a:t>
            </a:r>
            <a:r>
              <a:rPr lang="en-US" dirty="0"/>
              <a:t> </a:t>
            </a:r>
            <a:r>
              <a:rPr lang="en-US" dirty="0" err="1"/>
              <a:t>sitenin</a:t>
            </a:r>
            <a:r>
              <a:rPr lang="en-US" dirty="0"/>
              <a:t> </a:t>
            </a:r>
            <a:r>
              <a:rPr lang="en-US" dirty="0" err="1"/>
              <a:t>performansını</a:t>
            </a:r>
            <a:r>
              <a:rPr lang="en-US" dirty="0"/>
              <a:t> </a:t>
            </a:r>
            <a:r>
              <a:rPr lang="en-US" dirty="0" err="1"/>
              <a:t>etkiler</a:t>
            </a:r>
            <a:r>
              <a:rPr lang="tr-TR" dirty="0"/>
              <a:t>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Sunucu</a:t>
            </a:r>
            <a:r>
              <a:rPr lang="en-US" dirty="0"/>
              <a:t> ve </a:t>
            </a:r>
            <a:r>
              <a:rPr lang="en-US" dirty="0" err="1"/>
              <a:t>istemci</a:t>
            </a:r>
            <a:r>
              <a:rPr lang="en-US" dirty="0"/>
              <a:t> </a:t>
            </a:r>
            <a:r>
              <a:rPr lang="en-US" dirty="0" err="1"/>
              <a:t>makinelerin</a:t>
            </a:r>
            <a:r>
              <a:rPr lang="en-US" dirty="0"/>
              <a:t> CPU </a:t>
            </a:r>
            <a:r>
              <a:rPr lang="en-US" dirty="0" err="1"/>
              <a:t>hızı</a:t>
            </a:r>
            <a:r>
              <a:rPr lang="en-US" dirty="0"/>
              <a:t> </a:t>
            </a:r>
            <a:r>
              <a:rPr lang="en-US" dirty="0" err="1"/>
              <a:t>nedir</a:t>
            </a:r>
            <a:r>
              <a:rPr lang="en-US" dirty="0"/>
              <a:t>?</a:t>
            </a:r>
            <a:endParaRPr lang="tr-TR" dirty="0"/>
          </a:p>
          <a:p>
            <a:endParaRPr lang="en-US" dirty="0"/>
          </a:p>
          <a:p>
            <a:r>
              <a:rPr lang="en-US" dirty="0"/>
              <a:t>Her </a:t>
            </a:r>
            <a:r>
              <a:rPr lang="en-US" dirty="0" err="1"/>
              <a:t>makinede</a:t>
            </a:r>
            <a:r>
              <a:rPr lang="en-US" dirty="0"/>
              <a:t>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bellek</a:t>
            </a:r>
            <a:r>
              <a:rPr lang="en-US" dirty="0"/>
              <a:t> </a:t>
            </a:r>
            <a:r>
              <a:rPr lang="en-US" dirty="0" err="1"/>
              <a:t>var</a:t>
            </a:r>
            <a:r>
              <a:rPr lang="en-US" dirty="0"/>
              <a:t>?</a:t>
            </a:r>
            <a:endParaRPr lang="tr-TR" dirty="0"/>
          </a:p>
          <a:p>
            <a:endParaRPr lang="en-US" dirty="0"/>
          </a:p>
          <a:p>
            <a:r>
              <a:rPr lang="en-US" dirty="0"/>
              <a:t>Her </a:t>
            </a:r>
            <a:r>
              <a:rPr lang="en-US" dirty="0" err="1"/>
              <a:t>makinenin</a:t>
            </a:r>
            <a:r>
              <a:rPr lang="en-US" dirty="0"/>
              <a:t> disk </a:t>
            </a:r>
            <a:r>
              <a:rPr lang="en-US" dirty="0" err="1"/>
              <a:t>hızı</a:t>
            </a:r>
            <a:r>
              <a:rPr lang="en-US" dirty="0"/>
              <a:t> </a:t>
            </a:r>
            <a:r>
              <a:rPr lang="en-US" dirty="0" err="1"/>
              <a:t>nedir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699" y="600075"/>
            <a:ext cx="2581275" cy="2181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049" y="2831925"/>
            <a:ext cx="2447925" cy="20669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648" y="4617688"/>
            <a:ext cx="2466976" cy="20038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8147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fiber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57" y="3842711"/>
            <a:ext cx="4711749" cy="264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Networkle İlgili Donanım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6979" y="1912754"/>
            <a:ext cx="7560212" cy="4351338"/>
          </a:xfrm>
        </p:spPr>
        <p:txBody>
          <a:bodyPr>
            <a:normAutofit/>
          </a:bodyPr>
          <a:lstStyle/>
          <a:p>
            <a:r>
              <a:rPr lang="en-US" dirty="0"/>
              <a:t>Ağ </a:t>
            </a:r>
            <a:r>
              <a:rPr lang="en-US" dirty="0" err="1"/>
              <a:t>arabirim</a:t>
            </a:r>
            <a:r>
              <a:rPr lang="en-US" dirty="0"/>
              <a:t> </a:t>
            </a:r>
            <a:r>
              <a:rPr lang="en-US" dirty="0" err="1"/>
              <a:t>kartınızın</a:t>
            </a:r>
            <a:r>
              <a:rPr lang="en-US" dirty="0"/>
              <a:t>(NIC), </a:t>
            </a:r>
            <a:r>
              <a:rPr lang="en-US" dirty="0" err="1"/>
              <a:t>hub'ınızın</a:t>
            </a:r>
            <a:r>
              <a:rPr lang="en-US" dirty="0"/>
              <a:t> ve / </a:t>
            </a:r>
            <a:r>
              <a:rPr lang="en-US" dirty="0" err="1"/>
              <a:t>veya</a:t>
            </a:r>
            <a:r>
              <a:rPr lang="en-US" dirty="0"/>
              <a:t> switch </a:t>
            </a:r>
            <a:r>
              <a:rPr lang="en-US" dirty="0" err="1"/>
              <a:t>lerinizin</a:t>
            </a:r>
            <a:r>
              <a:rPr lang="en-US" dirty="0"/>
              <a:t> </a:t>
            </a:r>
            <a:r>
              <a:rPr lang="en-US" dirty="0" err="1"/>
              <a:t>bant</a:t>
            </a:r>
            <a:r>
              <a:rPr lang="en-US" dirty="0"/>
              <a:t> </a:t>
            </a:r>
            <a:r>
              <a:rPr lang="en-US" dirty="0" err="1"/>
              <a:t>genişliği</a:t>
            </a:r>
            <a:r>
              <a:rPr lang="en-US" dirty="0"/>
              <a:t> </a:t>
            </a:r>
            <a:r>
              <a:rPr lang="en-US" dirty="0" err="1"/>
              <a:t>nedir</a:t>
            </a:r>
            <a:r>
              <a:rPr lang="en-US" dirty="0"/>
              <a:t>?</a:t>
            </a:r>
            <a:endParaRPr lang="tr-TR" dirty="0"/>
          </a:p>
          <a:p>
            <a:endParaRPr lang="en-US" dirty="0"/>
          </a:p>
          <a:p>
            <a:r>
              <a:rPr lang="en-US" dirty="0"/>
              <a:t>Test </a:t>
            </a:r>
            <a:r>
              <a:rPr lang="en-US" dirty="0" err="1"/>
              <a:t>laboratuarında</a:t>
            </a:r>
            <a:r>
              <a:rPr lang="en-US" dirty="0"/>
              <a:t> hub </a:t>
            </a:r>
            <a:r>
              <a:rPr lang="en-US" dirty="0" err="1"/>
              <a:t>veya</a:t>
            </a:r>
            <a:r>
              <a:rPr lang="en-US" dirty="0"/>
              <a:t> switch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mı</a:t>
            </a:r>
            <a:r>
              <a:rPr lang="en-US" dirty="0"/>
              <a:t>? (</a:t>
            </a:r>
            <a:r>
              <a:rPr lang="en-US" dirty="0" err="1"/>
              <a:t>Hublar</a:t>
            </a:r>
            <a:r>
              <a:rPr lang="en-US" dirty="0"/>
              <a:t> collisions</a:t>
            </a:r>
            <a:r>
              <a:rPr lang="tr-TR" dirty="0"/>
              <a:t> </a:t>
            </a:r>
            <a:r>
              <a:rPr lang="en-US" dirty="0"/>
              <a:t>lar</a:t>
            </a:r>
            <a:r>
              <a:rPr lang="tr-TR" dirty="0"/>
              <a:t>a</a:t>
            </a:r>
            <a:r>
              <a:rPr lang="en-US" dirty="0"/>
              <a:t> </a:t>
            </a:r>
            <a:r>
              <a:rPr lang="en-US" dirty="0" err="1"/>
              <a:t>sebep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)</a:t>
            </a:r>
            <a:endParaRPr lang="tr-TR" dirty="0"/>
          </a:p>
          <a:p>
            <a:endParaRPr lang="en-US" dirty="0"/>
          </a:p>
          <a:p>
            <a:r>
              <a:rPr lang="en-US" dirty="0"/>
              <a:t>Fiber </a:t>
            </a:r>
            <a:r>
              <a:rPr lang="en-US" dirty="0" err="1"/>
              <a:t>optik</a:t>
            </a:r>
            <a:r>
              <a:rPr lang="en-US" dirty="0"/>
              <a:t>, twisted pairs, yada Mobile </a:t>
            </a:r>
            <a:r>
              <a:rPr lang="en-US" dirty="0" err="1"/>
              <a:t>hatlar</a:t>
            </a:r>
            <a:r>
              <a:rPr lang="en-US" dirty="0"/>
              <a:t> </a:t>
            </a:r>
            <a:r>
              <a:rPr lang="en-US" dirty="0" err="1"/>
              <a:t>mı</a:t>
            </a:r>
            <a:r>
              <a:rPr lang="en-US" dirty="0"/>
              <a:t> </a:t>
            </a:r>
            <a:r>
              <a:rPr lang="en-US" dirty="0" err="1"/>
              <a:t>kullanılıyor</a:t>
            </a:r>
            <a:r>
              <a:rPr lang="tr-TR" dirty="0"/>
              <a:t>?</a:t>
            </a:r>
            <a:endParaRPr lang="en-US" dirty="0"/>
          </a:p>
        </p:txBody>
      </p:sp>
      <p:pic>
        <p:nvPicPr>
          <p:cNvPr id="7170" name="Picture 2" descr="network nic hub ile ilgili gÃ¶rsel sonuc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5" y="123092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010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Yük Testi Ortamı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8360" y="1027906"/>
            <a:ext cx="4638040" cy="49322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testi</a:t>
            </a:r>
            <a:r>
              <a:rPr lang="en-US" dirty="0"/>
              <a:t> </a:t>
            </a:r>
            <a:r>
              <a:rPr lang="en-US" dirty="0" err="1"/>
              <a:t>ortamı</a:t>
            </a:r>
            <a:r>
              <a:rPr lang="en-US" dirty="0"/>
              <a:t>, test </a:t>
            </a:r>
            <a:r>
              <a:rPr lang="en-US" dirty="0" err="1"/>
              <a:t>edilecek</a:t>
            </a:r>
            <a:r>
              <a:rPr lang="en-US" dirty="0"/>
              <a:t> </a:t>
            </a:r>
            <a:r>
              <a:rPr lang="en-US" dirty="0" err="1"/>
              <a:t>uygulamadan</a:t>
            </a:r>
            <a:r>
              <a:rPr lang="en-US" dirty="0"/>
              <a:t> ve </a:t>
            </a:r>
            <a:r>
              <a:rPr lang="en-US" dirty="0" err="1"/>
              <a:t>yerel</a:t>
            </a:r>
            <a:r>
              <a:rPr lang="en-US" dirty="0"/>
              <a:t> ve /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geniş</a:t>
            </a:r>
            <a:r>
              <a:rPr lang="en-US" dirty="0"/>
              <a:t> </a:t>
            </a:r>
            <a:r>
              <a:rPr lang="en-US" dirty="0" err="1"/>
              <a:t>alan</a:t>
            </a:r>
            <a:r>
              <a:rPr lang="en-US" dirty="0"/>
              <a:t> </a:t>
            </a:r>
            <a:r>
              <a:rPr lang="en-US" dirty="0" err="1"/>
              <a:t>ağı</a:t>
            </a:r>
            <a:r>
              <a:rPr lang="en-US" dirty="0"/>
              <a:t>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bağlı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dizi</a:t>
            </a:r>
            <a:r>
              <a:rPr lang="en-US" dirty="0"/>
              <a:t> </a:t>
            </a:r>
            <a:r>
              <a:rPr lang="en-US" dirty="0" err="1"/>
              <a:t>sürücü</a:t>
            </a:r>
            <a:r>
              <a:rPr lang="en-US" dirty="0"/>
              <a:t> </a:t>
            </a:r>
            <a:r>
              <a:rPr lang="en-US" dirty="0" err="1"/>
              <a:t>makinesinden</a:t>
            </a:r>
            <a:r>
              <a:rPr lang="en-US" dirty="0"/>
              <a:t> </a:t>
            </a:r>
            <a:r>
              <a:rPr lang="en-US" dirty="0" err="1"/>
              <a:t>oluşur</a:t>
            </a:r>
            <a:r>
              <a:rPr lang="en-US" dirty="0"/>
              <a:t>. </a:t>
            </a:r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testi</a:t>
            </a:r>
            <a:r>
              <a:rPr lang="en-US" dirty="0"/>
              <a:t> </a:t>
            </a:r>
            <a:r>
              <a:rPr lang="en-US" dirty="0" err="1"/>
              <a:t>başlamadan</a:t>
            </a:r>
            <a:r>
              <a:rPr lang="en-US" dirty="0"/>
              <a:t> </a:t>
            </a:r>
            <a:r>
              <a:rPr lang="en-US" dirty="0" err="1"/>
              <a:t>önce</a:t>
            </a:r>
            <a:r>
              <a:rPr lang="en-US" dirty="0"/>
              <a:t> </a:t>
            </a:r>
            <a:r>
              <a:rPr lang="en-US" dirty="0" err="1"/>
              <a:t>üç</a:t>
            </a:r>
            <a:r>
              <a:rPr lang="en-US" dirty="0"/>
              <a:t> </a:t>
            </a:r>
            <a:r>
              <a:rPr lang="en-US" dirty="0" err="1"/>
              <a:t>koşul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dirty="0" err="1"/>
              <a:t>getirilmelidir</a:t>
            </a:r>
            <a:r>
              <a:rPr lang="en-US" dirty="0"/>
              <a:t>: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Yük</a:t>
            </a:r>
            <a:r>
              <a:rPr lang="en-US" dirty="0"/>
              <a:t> test </a:t>
            </a:r>
            <a:r>
              <a:rPr lang="en-US" dirty="0" err="1"/>
              <a:t>ortamının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donatılması</a:t>
            </a:r>
            <a:r>
              <a:rPr lang="en-US" dirty="0"/>
              <a:t> </a:t>
            </a:r>
            <a:endParaRPr lang="tr-TR" dirty="0"/>
          </a:p>
          <a:p>
            <a:endParaRPr lang="tr-TR" dirty="0"/>
          </a:p>
          <a:p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kullanıcılar</a:t>
            </a:r>
            <a:r>
              <a:rPr lang="en-US" dirty="0"/>
              <a:t>, </a:t>
            </a:r>
            <a:r>
              <a:rPr lang="en-US" dirty="0" err="1"/>
              <a:t>görevleri</a:t>
            </a:r>
            <a:r>
              <a:rPr lang="en-US" dirty="0"/>
              <a:t>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kullanıcılarla</a:t>
            </a:r>
            <a:r>
              <a:rPr lang="en-US" dirty="0"/>
              <a:t>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yapacak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kurulmalı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öykünme</a:t>
            </a:r>
            <a:r>
              <a:rPr lang="en-US" dirty="0"/>
              <a:t>(</a:t>
            </a:r>
            <a:r>
              <a:rPr lang="en-US" dirty="0" err="1"/>
              <a:t>emulasyon</a:t>
            </a:r>
            <a:r>
              <a:rPr lang="en-US" dirty="0"/>
              <a:t>) </a:t>
            </a:r>
            <a:r>
              <a:rPr lang="en-US" dirty="0" err="1"/>
              <a:t>ayarları</a:t>
            </a:r>
            <a:r>
              <a:rPr lang="en-US" dirty="0"/>
              <a:t> </a:t>
            </a:r>
            <a:r>
              <a:rPr lang="en-US" dirty="0" err="1"/>
              <a:t>mümkün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olmalı</a:t>
            </a:r>
            <a:endParaRPr lang="en-US" dirty="0"/>
          </a:p>
        </p:txBody>
      </p:sp>
      <p:pic>
        <p:nvPicPr>
          <p:cNvPr id="4" name="Picture 3" descr="http://education.microfocus.com/mflci/file.php/29/chapters/01_Load%20Testing%20Fundamentals_files/image006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5" y="1439068"/>
            <a:ext cx="7193279" cy="44970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76138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gears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829" y="2339761"/>
            <a:ext cx="4304714" cy="418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7524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Sitenin</a:t>
            </a:r>
            <a:r>
              <a:rPr lang="en-US" dirty="0"/>
              <a:t> / </a:t>
            </a:r>
            <a:r>
              <a:rPr lang="en-US" dirty="0" err="1"/>
              <a:t>Uygulamanın</a:t>
            </a:r>
            <a:r>
              <a:rPr lang="en-US" dirty="0"/>
              <a:t>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sorunlarını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teşhis</a:t>
            </a:r>
            <a:r>
              <a:rPr lang="en-US" dirty="0"/>
              <a:t>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, </a:t>
            </a:r>
            <a:r>
              <a:rPr lang="en-US" dirty="0" err="1"/>
              <a:t>genellikle</a:t>
            </a:r>
            <a:r>
              <a:rPr lang="en-US" dirty="0"/>
              <a:t>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sorunlara</a:t>
            </a:r>
            <a:r>
              <a:rPr lang="en-US" dirty="0"/>
              <a:t> </a:t>
            </a:r>
            <a:r>
              <a:rPr lang="en-US" dirty="0" err="1"/>
              <a:t>aşamalı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odaklanan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dizi</a:t>
            </a:r>
            <a:r>
              <a:rPr lang="en-US" dirty="0"/>
              <a:t> test </a:t>
            </a:r>
            <a:r>
              <a:rPr lang="en-US" dirty="0" err="1"/>
              <a:t>yapmak</a:t>
            </a:r>
            <a:r>
              <a:rPr lang="en-US" dirty="0"/>
              <a:t> </a:t>
            </a:r>
            <a:r>
              <a:rPr lang="en-US" dirty="0" err="1"/>
              <a:t>gerekir</a:t>
            </a:r>
            <a:r>
              <a:rPr lang="en-US" dirty="0"/>
              <a:t>.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en-US" dirty="0"/>
              <a:t>Smoke Testing</a:t>
            </a:r>
            <a:endParaRPr lang="tr-TR" dirty="0"/>
          </a:p>
          <a:p>
            <a:endParaRPr lang="en-US" dirty="0"/>
          </a:p>
          <a:p>
            <a:r>
              <a:rPr lang="en-US" dirty="0"/>
              <a:t>End-to-End Testing</a:t>
            </a:r>
            <a:endParaRPr lang="tr-TR" dirty="0"/>
          </a:p>
          <a:p>
            <a:endParaRPr lang="en-US" dirty="0"/>
          </a:p>
          <a:p>
            <a:r>
              <a:rPr lang="en-US" dirty="0"/>
              <a:t>Critical-Path Testing</a:t>
            </a:r>
            <a:endParaRPr lang="tr-TR" dirty="0"/>
          </a:p>
          <a:p>
            <a:endParaRPr lang="en-US" dirty="0"/>
          </a:p>
          <a:p>
            <a:r>
              <a:rPr lang="en-US" dirty="0"/>
              <a:t>Module Testing</a:t>
            </a:r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Yük Testi Tipleri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27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Smoke</a:t>
            </a:r>
            <a:r>
              <a:rPr lang="tr-TR" dirty="0"/>
              <a:t> </a:t>
            </a:r>
            <a:r>
              <a:rPr lang="tr-TR" dirty="0" err="1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27498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Boş</a:t>
            </a:r>
            <a:r>
              <a:rPr lang="en-US" dirty="0"/>
              <a:t> </a:t>
            </a:r>
            <a:r>
              <a:rPr lang="en-US" dirty="0" err="1"/>
              <a:t>durumdan</a:t>
            </a:r>
            <a:r>
              <a:rPr lang="en-US" dirty="0"/>
              <a:t> </a:t>
            </a:r>
            <a:r>
              <a:rPr lang="en-US" dirty="0" err="1"/>
              <a:t>etkin</a:t>
            </a:r>
            <a:r>
              <a:rPr lang="en-US" dirty="0"/>
              <a:t> </a:t>
            </a:r>
            <a:r>
              <a:rPr lang="en-US" dirty="0" err="1"/>
              <a:t>duruma</a:t>
            </a:r>
            <a:r>
              <a:rPr lang="en-US" dirty="0"/>
              <a:t> </a:t>
            </a:r>
            <a:r>
              <a:rPr lang="en-US" dirty="0" err="1"/>
              <a:t>geçerken</a:t>
            </a:r>
            <a:r>
              <a:rPr lang="en-US" dirty="0"/>
              <a:t> </a:t>
            </a:r>
            <a:r>
              <a:rPr lang="en-US" dirty="0" err="1"/>
              <a:t>sunucunun</a:t>
            </a:r>
            <a:r>
              <a:rPr lang="en-US" dirty="0"/>
              <a:t> </a:t>
            </a:r>
            <a:r>
              <a:rPr lang="en-US" dirty="0" err="1"/>
              <a:t>kararlılık</a:t>
            </a:r>
            <a:r>
              <a:rPr lang="en-US" dirty="0"/>
              <a:t> </a:t>
            </a:r>
            <a:r>
              <a:rPr lang="en-US" dirty="0" err="1"/>
              <a:t>dönemini</a:t>
            </a:r>
            <a:r>
              <a:rPr lang="en-US" dirty="0"/>
              <a:t> </a:t>
            </a:r>
            <a:r>
              <a:rPr lang="en-US" dirty="0" err="1"/>
              <a:t>belirlemek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yapılan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testten</a:t>
            </a:r>
            <a:r>
              <a:rPr lang="en-US" dirty="0"/>
              <a:t> </a:t>
            </a:r>
            <a:r>
              <a:rPr lang="en-US" dirty="0" err="1"/>
              <a:t>oluşur</a:t>
            </a:r>
            <a:endParaRPr lang="tr-TR" dirty="0"/>
          </a:p>
          <a:p>
            <a:endParaRPr lang="en-US" dirty="0"/>
          </a:p>
          <a:p>
            <a:r>
              <a:rPr lang="en-US" dirty="0"/>
              <a:t>Her agent </a:t>
            </a:r>
            <a:r>
              <a:rPr lang="en-US" dirty="0" err="1"/>
              <a:t>makinede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aşırı</a:t>
            </a:r>
            <a:r>
              <a:rPr lang="en-US" dirty="0"/>
              <a:t> </a:t>
            </a:r>
            <a:r>
              <a:rPr lang="en-US" dirty="0" err="1"/>
              <a:t>yüklemeden</a:t>
            </a:r>
            <a:r>
              <a:rPr lang="en-US" dirty="0"/>
              <a:t> </a:t>
            </a:r>
            <a:r>
              <a:rPr lang="en-US" dirty="0" err="1"/>
              <a:t>çalıştırabilecek</a:t>
            </a:r>
            <a:r>
              <a:rPr lang="en-US" dirty="0"/>
              <a:t> </a:t>
            </a:r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kullanıcıların</a:t>
            </a:r>
            <a:r>
              <a:rPr lang="en-US" dirty="0"/>
              <a:t> </a:t>
            </a:r>
            <a:r>
              <a:rPr lang="en-US" dirty="0" err="1"/>
              <a:t>üst</a:t>
            </a:r>
            <a:r>
              <a:rPr lang="en-US" dirty="0"/>
              <a:t> </a:t>
            </a:r>
            <a:r>
              <a:rPr lang="en-US" dirty="0" err="1"/>
              <a:t>sınırını</a:t>
            </a:r>
            <a:r>
              <a:rPr lang="en-US" dirty="0"/>
              <a:t> </a:t>
            </a:r>
            <a:r>
              <a:rPr lang="en-US" dirty="0" err="1"/>
              <a:t>belirlemeye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</a:t>
            </a:r>
            <a:endParaRPr lang="tr-TR" dirty="0"/>
          </a:p>
          <a:p>
            <a:endParaRPr lang="en-US" dirty="0"/>
          </a:p>
          <a:p>
            <a:r>
              <a:rPr lang="en-US" dirty="0"/>
              <a:t>Warm-Up </a:t>
            </a:r>
            <a:r>
              <a:rPr lang="en-US" dirty="0" err="1"/>
              <a:t>süresinin</a:t>
            </a:r>
            <a:r>
              <a:rPr lang="en-US" dirty="0"/>
              <a:t> </a:t>
            </a:r>
            <a:r>
              <a:rPr lang="en-US" dirty="0" err="1"/>
              <a:t>belirlenmesine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olur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artan</a:t>
            </a:r>
            <a:r>
              <a:rPr lang="en-US" dirty="0"/>
              <a:t> </a:t>
            </a:r>
            <a:r>
              <a:rPr lang="en-US" dirty="0" err="1"/>
              <a:t>sayıda</a:t>
            </a:r>
            <a:r>
              <a:rPr lang="en-US" dirty="0"/>
              <a:t> </a:t>
            </a:r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kullanıcıyı</a:t>
            </a:r>
            <a:r>
              <a:rPr lang="en-US" dirty="0"/>
              <a:t> </a:t>
            </a:r>
            <a:r>
              <a:rPr lang="en-US" dirty="0" err="1"/>
              <a:t>dağıtarak</a:t>
            </a:r>
            <a:r>
              <a:rPr lang="en-US" dirty="0"/>
              <a:t>, </a:t>
            </a:r>
            <a:r>
              <a:rPr lang="en-US" dirty="0" err="1"/>
              <a:t>stres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stabilite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uygulanabilir</a:t>
            </a:r>
            <a:r>
              <a:rPr lang="en-US" dirty="0"/>
              <a:t>.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Genellikle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web </a:t>
            </a:r>
            <a:r>
              <a:rPr lang="en-US" dirty="0" err="1"/>
              <a:t>uygulamasına</a:t>
            </a:r>
            <a:r>
              <a:rPr lang="en-US" dirty="0"/>
              <a:t> </a:t>
            </a:r>
            <a:r>
              <a:rPr lang="en-US" dirty="0" err="1"/>
              <a:t>karşı</a:t>
            </a:r>
            <a:r>
              <a:rPr lang="en-US" dirty="0"/>
              <a:t> </a:t>
            </a:r>
            <a:r>
              <a:rPr lang="en-US" dirty="0" err="1"/>
              <a:t>yürütülen</a:t>
            </a:r>
            <a:r>
              <a:rPr lang="en-US" dirty="0"/>
              <a:t> ilk test </a:t>
            </a:r>
            <a:r>
              <a:rPr lang="en-US" dirty="0" err="1"/>
              <a:t>türüdür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869" y="212481"/>
            <a:ext cx="31718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29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nd to end testing ile ilgili gÃ¶rsel sonucu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3" b="3296"/>
          <a:stretch/>
        </p:blipFill>
        <p:spPr bwMode="auto">
          <a:xfrm>
            <a:off x="2504049" y="4002604"/>
            <a:ext cx="6318982" cy="259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End-to-End</a:t>
            </a:r>
            <a:r>
              <a:rPr lang="tr-TR" dirty="0"/>
              <a:t> </a:t>
            </a:r>
            <a:r>
              <a:rPr lang="tr-TR" dirty="0" err="1"/>
              <a:t>Testing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75240" cy="4351338"/>
          </a:xfrm>
        </p:spPr>
        <p:txBody>
          <a:bodyPr>
            <a:normAutofit/>
          </a:bodyPr>
          <a:lstStyle/>
          <a:p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sistemin</a:t>
            </a:r>
            <a:r>
              <a:rPr lang="en-US" dirty="0"/>
              <a:t> global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bakışla</a:t>
            </a:r>
            <a:r>
              <a:rPr lang="en-US" dirty="0"/>
              <a:t> </a:t>
            </a:r>
            <a:r>
              <a:rPr lang="en-US" dirty="0" err="1"/>
              <a:t>incelemesinden</a:t>
            </a:r>
            <a:r>
              <a:rPr lang="en-US" dirty="0"/>
              <a:t> </a:t>
            </a:r>
            <a:r>
              <a:rPr lang="en-US" dirty="0" err="1"/>
              <a:t>oluşur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Darboğazları</a:t>
            </a:r>
            <a:r>
              <a:rPr lang="en-US" dirty="0"/>
              <a:t> </a:t>
            </a:r>
            <a:r>
              <a:rPr lang="en-US" dirty="0" err="1"/>
              <a:t>tanımlar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artan</a:t>
            </a:r>
            <a:r>
              <a:rPr lang="en-US" dirty="0"/>
              <a:t> </a:t>
            </a:r>
            <a:r>
              <a:rPr lang="en-US" dirty="0" err="1"/>
              <a:t>sayıda</a:t>
            </a:r>
            <a:r>
              <a:rPr lang="en-US" dirty="0"/>
              <a:t> </a:t>
            </a:r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kullanıcıyı</a:t>
            </a:r>
            <a:r>
              <a:rPr lang="en-US" dirty="0"/>
              <a:t> </a:t>
            </a:r>
            <a:r>
              <a:rPr lang="en-US" dirty="0" err="1"/>
              <a:t>dağıtarak</a:t>
            </a:r>
            <a:r>
              <a:rPr lang="en-US" dirty="0"/>
              <a:t>, </a:t>
            </a:r>
            <a:r>
              <a:rPr lang="en-US" dirty="0" err="1"/>
              <a:t>stres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stabilite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uygulanabilir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303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Critical-</a:t>
            </a:r>
            <a:r>
              <a:rPr lang="tr-TR" dirty="0" err="1"/>
              <a:t>Path</a:t>
            </a:r>
            <a:r>
              <a:rPr lang="tr-TR" dirty="0"/>
              <a:t> </a:t>
            </a:r>
            <a:r>
              <a:rPr lang="tr-TR" dirty="0" err="1"/>
              <a:t>Testing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0985" y="1715648"/>
            <a:ext cx="7426178" cy="4351338"/>
          </a:xfrm>
        </p:spPr>
        <p:txBody>
          <a:bodyPr>
            <a:normAutofit/>
          </a:bodyPr>
          <a:lstStyle/>
          <a:p>
            <a:r>
              <a:rPr lang="en-US" dirty="0" err="1"/>
              <a:t>Yük</a:t>
            </a:r>
            <a:r>
              <a:rPr lang="tr-TR" dirty="0" err="1"/>
              <a:t>lü</a:t>
            </a:r>
            <a:r>
              <a:rPr lang="en-US" dirty="0"/>
              <a:t> </a:t>
            </a:r>
            <a:r>
              <a:rPr lang="en-US" dirty="0" err="1"/>
              <a:t>koşullar</a:t>
            </a:r>
            <a:r>
              <a:rPr lang="tr-TR" dirty="0"/>
              <a:t> </a:t>
            </a:r>
            <a:r>
              <a:rPr lang="en-US" dirty="0" err="1"/>
              <a:t>altında</a:t>
            </a:r>
            <a:r>
              <a:rPr lang="en-US" dirty="0"/>
              <a:t> </a:t>
            </a:r>
            <a:r>
              <a:rPr lang="en-US" dirty="0" err="1"/>
              <a:t>düzgün</a:t>
            </a:r>
            <a:r>
              <a:rPr lang="en-US" dirty="0"/>
              <a:t> </a:t>
            </a:r>
            <a:r>
              <a:rPr lang="tr-TR" dirty="0"/>
              <a:t>çalışmayınca direkt olarak</a:t>
            </a:r>
            <a:r>
              <a:rPr lang="en-US" dirty="0"/>
              <a:t>, </a:t>
            </a:r>
            <a:r>
              <a:rPr lang="tr-TR" dirty="0"/>
              <a:t>yapılan iş verilen servis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olumsuz</a:t>
            </a:r>
            <a:r>
              <a:rPr lang="en-US" dirty="0"/>
              <a:t> </a:t>
            </a:r>
            <a:r>
              <a:rPr lang="en-US" dirty="0" err="1"/>
              <a:t>etkiye</a:t>
            </a:r>
            <a:r>
              <a:rPr lang="en-US" dirty="0"/>
              <a:t> </a:t>
            </a:r>
            <a:r>
              <a:rPr lang="en-US" dirty="0" err="1"/>
              <a:t>neden</a:t>
            </a:r>
            <a:r>
              <a:rPr lang="en-US" dirty="0"/>
              <a:t> </a:t>
            </a:r>
            <a:r>
              <a:rPr lang="en-US" dirty="0" err="1"/>
              <a:t>olabilecek</a:t>
            </a:r>
            <a:r>
              <a:rPr lang="en-US" dirty="0"/>
              <a:t> </a:t>
            </a:r>
            <a:r>
              <a:rPr lang="en-US" dirty="0" err="1"/>
              <a:t>kritik</a:t>
            </a:r>
            <a:r>
              <a:rPr lang="en-US" dirty="0"/>
              <a:t> </a:t>
            </a:r>
            <a:r>
              <a:rPr lang="en-US" dirty="0" err="1"/>
              <a:t>yolları</a:t>
            </a:r>
            <a:r>
              <a:rPr lang="en-US" dirty="0"/>
              <a:t> test </a:t>
            </a:r>
            <a:r>
              <a:rPr lang="en-US" dirty="0" err="1"/>
              <a:t>eder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artan</a:t>
            </a:r>
            <a:r>
              <a:rPr lang="en-US" dirty="0"/>
              <a:t> </a:t>
            </a:r>
            <a:r>
              <a:rPr lang="en-US" dirty="0" err="1"/>
              <a:t>sayıda</a:t>
            </a:r>
            <a:r>
              <a:rPr lang="en-US" dirty="0"/>
              <a:t> </a:t>
            </a:r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kullanıcıyı</a:t>
            </a:r>
            <a:r>
              <a:rPr lang="en-US" dirty="0"/>
              <a:t> </a:t>
            </a:r>
            <a:r>
              <a:rPr lang="en-US" dirty="0" err="1"/>
              <a:t>dağıtarak</a:t>
            </a:r>
            <a:r>
              <a:rPr lang="en-US" dirty="0"/>
              <a:t>, </a:t>
            </a:r>
            <a:r>
              <a:rPr lang="en-US" dirty="0" err="1"/>
              <a:t>stres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stabilite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uygulanabilir</a:t>
            </a:r>
            <a:r>
              <a:rPr lang="en-US" dirty="0"/>
              <a:t>.</a:t>
            </a:r>
            <a:endParaRPr lang="tr-TR" dirty="0"/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Zamanın</a:t>
            </a:r>
            <a:r>
              <a:rPr lang="en-US" dirty="0"/>
              <a:t>% 80'i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sistemin</a:t>
            </a:r>
            <a:r>
              <a:rPr lang="en-US" dirty="0"/>
              <a:t>% 20'si”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uygulamanın</a:t>
            </a:r>
            <a:r>
              <a:rPr lang="en-US" dirty="0"/>
              <a:t> </a:t>
            </a:r>
            <a:r>
              <a:rPr lang="en-US" dirty="0" err="1"/>
              <a:t>başarısı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kritik</a:t>
            </a:r>
            <a:r>
              <a:rPr lang="en-US" dirty="0"/>
              <a:t> </a:t>
            </a:r>
            <a:r>
              <a:rPr lang="en-US" dirty="0" err="1"/>
              <a:t>öneme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işlevlere</a:t>
            </a:r>
            <a:r>
              <a:rPr lang="en-US" dirty="0"/>
              <a:t> </a:t>
            </a:r>
            <a:r>
              <a:rPr lang="en-US" dirty="0" err="1"/>
              <a:t>odaklanır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98" y="1928153"/>
            <a:ext cx="3965987" cy="39263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9115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Testi</a:t>
            </a:r>
            <a:r>
              <a:rPr lang="en-US" dirty="0"/>
              <a:t> </a:t>
            </a:r>
            <a:r>
              <a:rPr lang="en-US" dirty="0" err="1"/>
              <a:t>Metodolojisi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94785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Bilgi ve </a:t>
            </a:r>
            <a:r>
              <a:rPr lang="en-US" dirty="0" err="1"/>
              <a:t>iş</a:t>
            </a:r>
            <a:r>
              <a:rPr lang="en-US" dirty="0"/>
              <a:t> </a:t>
            </a:r>
            <a:r>
              <a:rPr lang="en-US" dirty="0" err="1"/>
              <a:t>gereksinimlerini</a:t>
            </a:r>
            <a:r>
              <a:rPr lang="en-US" dirty="0"/>
              <a:t> </a:t>
            </a:r>
            <a:r>
              <a:rPr lang="en-US" dirty="0" err="1"/>
              <a:t>topla</a:t>
            </a:r>
            <a:r>
              <a:rPr lang="tr-TR" dirty="0" err="1"/>
              <a:t>nması</a:t>
            </a:r>
            <a:endParaRPr lang="en-US" dirty="0"/>
          </a:p>
          <a:p>
            <a:r>
              <a:rPr lang="en-US" dirty="0" err="1"/>
              <a:t>Bir</a:t>
            </a:r>
            <a:r>
              <a:rPr lang="en-US" dirty="0"/>
              <a:t> test </a:t>
            </a:r>
            <a:r>
              <a:rPr lang="en-US" dirty="0" err="1"/>
              <a:t>planı</a:t>
            </a:r>
            <a:r>
              <a:rPr lang="en-US" dirty="0"/>
              <a:t> </a:t>
            </a:r>
            <a:r>
              <a:rPr lang="en-US" dirty="0" err="1"/>
              <a:t>oluştur</a:t>
            </a:r>
            <a:r>
              <a:rPr lang="tr-TR" dirty="0" err="1"/>
              <a:t>ulması</a:t>
            </a:r>
            <a:endParaRPr lang="en-US" dirty="0"/>
          </a:p>
          <a:p>
            <a:r>
              <a:rPr lang="en-US" dirty="0" err="1"/>
              <a:t>Uygulamada</a:t>
            </a:r>
            <a:r>
              <a:rPr lang="en-US" dirty="0"/>
              <a:t> </a:t>
            </a:r>
            <a:r>
              <a:rPr lang="en-US" dirty="0" err="1"/>
              <a:t>gerçekleştirilecek</a:t>
            </a:r>
            <a:r>
              <a:rPr lang="en-US" dirty="0"/>
              <a:t> </a:t>
            </a:r>
            <a:r>
              <a:rPr lang="en-US" dirty="0" err="1"/>
              <a:t>eylemleri</a:t>
            </a:r>
            <a:r>
              <a:rPr lang="en-US" dirty="0"/>
              <a:t> listel</a:t>
            </a:r>
            <a:r>
              <a:rPr lang="tr-TR" dirty="0" err="1"/>
              <a:t>enmesi</a:t>
            </a:r>
            <a:r>
              <a:rPr lang="tr-TR" dirty="0"/>
              <a:t>, </a:t>
            </a:r>
            <a:r>
              <a:rPr lang="en-US" dirty="0" err="1"/>
              <a:t>İşlemleri</a:t>
            </a:r>
            <a:r>
              <a:rPr lang="tr-TR" dirty="0"/>
              <a:t>n denenmesi</a:t>
            </a:r>
            <a:r>
              <a:rPr lang="en-US" dirty="0"/>
              <a:t>.</a:t>
            </a:r>
          </a:p>
          <a:p>
            <a:r>
              <a:rPr lang="en-US" dirty="0" err="1"/>
              <a:t>Çeşitli</a:t>
            </a:r>
            <a:r>
              <a:rPr lang="en-US" dirty="0"/>
              <a:t> </a:t>
            </a:r>
            <a:r>
              <a:rPr lang="en-US" dirty="0" err="1"/>
              <a:t>durumlarda</a:t>
            </a:r>
            <a:r>
              <a:rPr lang="en-US" dirty="0"/>
              <a:t> </a:t>
            </a:r>
            <a:r>
              <a:rPr lang="en-US" dirty="0" err="1"/>
              <a:t>çalışmak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eylemleri</a:t>
            </a:r>
            <a:r>
              <a:rPr lang="en-US" dirty="0"/>
              <a:t> </a:t>
            </a:r>
            <a:r>
              <a:rPr lang="en-US" dirty="0" err="1"/>
              <a:t>değişti</a:t>
            </a:r>
            <a:r>
              <a:rPr lang="tr-TR" dirty="0" err="1"/>
              <a:t>rilmesi</a:t>
            </a:r>
            <a:r>
              <a:rPr lang="en-US" dirty="0"/>
              <a:t> ve </a:t>
            </a:r>
            <a:r>
              <a:rPr lang="en-US" dirty="0" err="1"/>
              <a:t>hata</a:t>
            </a:r>
            <a:r>
              <a:rPr lang="tr-TR" dirty="0" err="1"/>
              <a:t>ların</a:t>
            </a:r>
            <a:r>
              <a:rPr lang="tr-TR" dirty="0"/>
              <a:t> ayıklanması</a:t>
            </a:r>
            <a:r>
              <a:rPr lang="en-US" dirty="0"/>
              <a:t>.</a:t>
            </a:r>
          </a:p>
          <a:p>
            <a:r>
              <a:rPr lang="en-US" dirty="0" err="1"/>
              <a:t>Benzersiz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türleri</a:t>
            </a:r>
            <a:r>
              <a:rPr lang="en-US" dirty="0"/>
              <a:t> ve </a:t>
            </a:r>
            <a:r>
              <a:rPr lang="en-US" dirty="0" err="1"/>
              <a:t>işlem</a:t>
            </a:r>
            <a:r>
              <a:rPr lang="en-US" dirty="0"/>
              <a:t> </a:t>
            </a:r>
            <a:r>
              <a:rPr lang="en-US" dirty="0" err="1"/>
              <a:t>kümeleri</a:t>
            </a:r>
            <a:r>
              <a:rPr lang="en-US" dirty="0"/>
              <a:t> </a:t>
            </a:r>
            <a:r>
              <a:rPr lang="en-US" dirty="0" err="1"/>
              <a:t>oluşturu</a:t>
            </a:r>
            <a:r>
              <a:rPr lang="tr-TR" dirty="0" err="1"/>
              <a:t>lması</a:t>
            </a:r>
            <a:r>
              <a:rPr lang="en-US" dirty="0"/>
              <a:t>.</a:t>
            </a:r>
          </a:p>
          <a:p>
            <a:r>
              <a:rPr lang="tr-TR" dirty="0"/>
              <a:t>M</a:t>
            </a:r>
            <a:r>
              <a:rPr lang="en-US" dirty="0" err="1"/>
              <a:t>inimum</a:t>
            </a:r>
            <a:r>
              <a:rPr lang="en-US" dirty="0"/>
              <a:t> </a:t>
            </a:r>
            <a:r>
              <a:rPr lang="tr-TR" dirty="0"/>
              <a:t>kapasite ile ilk</a:t>
            </a:r>
            <a:r>
              <a:rPr lang="en-US" dirty="0"/>
              <a:t> </a:t>
            </a:r>
            <a:r>
              <a:rPr lang="en-US" dirty="0" err="1"/>
              <a:t>testi</a:t>
            </a:r>
            <a:r>
              <a:rPr lang="tr-TR" dirty="0"/>
              <a:t> yapıp,</a:t>
            </a:r>
            <a:r>
              <a:rPr lang="en-US" dirty="0"/>
              <a:t> </a:t>
            </a:r>
            <a:r>
              <a:rPr lang="en-US" dirty="0" err="1"/>
              <a:t>kıyaslama</a:t>
            </a:r>
            <a:r>
              <a:rPr lang="tr-TR" dirty="0"/>
              <a:t> için </a:t>
            </a:r>
            <a:r>
              <a:rPr lang="tr-TR" dirty="0" err="1"/>
              <a:t>baseline</a:t>
            </a:r>
            <a:r>
              <a:rPr lang="tr-TR" dirty="0"/>
              <a:t> oluşturun.</a:t>
            </a:r>
          </a:p>
          <a:p>
            <a:r>
              <a:rPr lang="en-US" dirty="0"/>
              <a:t>Test </a:t>
            </a:r>
            <a:r>
              <a:rPr lang="en-US" dirty="0" err="1"/>
              <a:t>planında</a:t>
            </a:r>
            <a:r>
              <a:rPr lang="en-US" dirty="0"/>
              <a:t> </a:t>
            </a:r>
            <a:r>
              <a:rPr lang="en-US" dirty="0" err="1"/>
              <a:t>belirtilen</a:t>
            </a:r>
            <a:r>
              <a:rPr lang="en-US" dirty="0"/>
              <a:t> </a:t>
            </a:r>
            <a:r>
              <a:rPr lang="en-US" dirty="0" err="1"/>
              <a:t>kriterleri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ala</a:t>
            </a:r>
            <a:r>
              <a:rPr lang="tr-TR" dirty="0"/>
              <a:t>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testi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testi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tr-TR" dirty="0" err="1"/>
              <a:t>lması</a:t>
            </a:r>
            <a:r>
              <a:rPr lang="tr-TR" dirty="0"/>
              <a:t>.</a:t>
            </a:r>
            <a:endParaRPr lang="en-US" dirty="0"/>
          </a:p>
          <a:p>
            <a:r>
              <a:rPr lang="en-US" dirty="0"/>
              <a:t>Test </a:t>
            </a:r>
            <a:r>
              <a:rPr lang="en-US" dirty="0" err="1"/>
              <a:t>sonuçlarını</a:t>
            </a:r>
            <a:r>
              <a:rPr lang="tr-TR" dirty="0"/>
              <a:t>n</a:t>
            </a:r>
            <a:r>
              <a:rPr lang="en-US" dirty="0"/>
              <a:t> </a:t>
            </a:r>
            <a:r>
              <a:rPr lang="en-US" dirty="0" err="1"/>
              <a:t>incele</a:t>
            </a:r>
            <a:r>
              <a:rPr lang="tr-TR" dirty="0" err="1"/>
              <a:t>nmesi</a:t>
            </a:r>
            <a:r>
              <a:rPr lang="tr-TR" dirty="0"/>
              <a:t>.</a:t>
            </a:r>
            <a:endParaRPr lang="en-US" dirty="0"/>
          </a:p>
          <a:p>
            <a:r>
              <a:rPr lang="en-US" dirty="0"/>
              <a:t>Test </a:t>
            </a:r>
            <a:r>
              <a:rPr lang="en-US" dirty="0" err="1"/>
              <a:t>sonuçlarına</a:t>
            </a:r>
            <a:r>
              <a:rPr lang="en-US" dirty="0"/>
              <a:t> </a:t>
            </a:r>
            <a:r>
              <a:rPr lang="en-US" dirty="0" err="1"/>
              <a:t>dayanarak</a:t>
            </a:r>
            <a:r>
              <a:rPr lang="en-US" dirty="0"/>
              <a:t> </a:t>
            </a:r>
            <a:r>
              <a:rPr lang="en-US" dirty="0" err="1"/>
              <a:t>hipotezler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sonuçlar</a:t>
            </a:r>
            <a:r>
              <a:rPr lang="tr-TR" dirty="0" err="1"/>
              <a:t>ın</a:t>
            </a:r>
            <a:r>
              <a:rPr lang="en-US" dirty="0"/>
              <a:t> </a:t>
            </a:r>
            <a:r>
              <a:rPr lang="en-US" dirty="0" err="1"/>
              <a:t>oluşturu</a:t>
            </a:r>
            <a:r>
              <a:rPr lang="tr-TR" dirty="0" err="1"/>
              <a:t>lması</a:t>
            </a:r>
            <a:r>
              <a:rPr lang="en-US" dirty="0"/>
              <a:t>.</a:t>
            </a:r>
          </a:p>
        </p:txBody>
      </p:sp>
      <p:pic>
        <p:nvPicPr>
          <p:cNvPr id="10242" name="Picture 2" descr="http://www.cookuk.co.uk/images/children_spaghetti_face/children-recipe-pic1-small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767" y="1282419"/>
            <a:ext cx="3219108" cy="398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757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Hedefler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Yük Testi Nedir?</a:t>
            </a:r>
          </a:p>
          <a:p>
            <a:r>
              <a:rPr lang="tr-TR" dirty="0"/>
              <a:t>Yük Testinin 10 Faydası</a:t>
            </a:r>
          </a:p>
          <a:p>
            <a:r>
              <a:rPr lang="tr-TR" dirty="0"/>
              <a:t>Yük Testine Hazırlık</a:t>
            </a:r>
          </a:p>
          <a:p>
            <a:r>
              <a:rPr lang="tr-TR" dirty="0"/>
              <a:t>Yük Testi Ortamı</a:t>
            </a:r>
          </a:p>
          <a:p>
            <a:r>
              <a:rPr lang="tr-TR" dirty="0"/>
              <a:t>Yük Testi Tipleri </a:t>
            </a:r>
          </a:p>
          <a:p>
            <a:r>
              <a:rPr lang="tr-TR" dirty="0"/>
              <a:t>Genel Yük Testi Metodolojisi</a:t>
            </a:r>
          </a:p>
          <a:p>
            <a:r>
              <a:rPr lang="tr-TR" dirty="0"/>
              <a:t>Yük </a:t>
            </a:r>
            <a:r>
              <a:rPr lang="tr-TR"/>
              <a:t>Testi Türevleri</a:t>
            </a:r>
            <a:endParaRPr lang="tr-TR" dirty="0"/>
          </a:p>
          <a:p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Testi</a:t>
            </a:r>
            <a:r>
              <a:rPr lang="en-US" dirty="0"/>
              <a:t> </a:t>
            </a:r>
            <a:r>
              <a:rPr lang="tr-TR" dirty="0"/>
              <a:t>Araçları</a:t>
            </a:r>
            <a:endParaRPr lang="en-US" dirty="0"/>
          </a:p>
          <a:p>
            <a:r>
              <a:rPr lang="en-US" dirty="0"/>
              <a:t>JMETER &amp; </a:t>
            </a:r>
            <a:r>
              <a:rPr lang="en-US" dirty="0" err="1"/>
              <a:t>Visium</a:t>
            </a:r>
            <a:r>
              <a:rPr lang="en-US" dirty="0"/>
              <a:t> Load</a:t>
            </a:r>
          </a:p>
        </p:txBody>
      </p:sp>
    </p:spTree>
    <p:extLst>
      <p:ext uri="{BB962C8B-B14F-4D97-AF65-F5344CB8AC3E}">
        <p14:creationId xmlns:p14="http://schemas.microsoft.com/office/powerpoint/2010/main" val="806279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Yük Testi Türevleri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752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testlerinin</a:t>
            </a:r>
            <a:r>
              <a:rPr lang="en-US" dirty="0"/>
              <a:t> </a:t>
            </a:r>
            <a:r>
              <a:rPr lang="en-US" dirty="0" err="1"/>
              <a:t>tasarımı</a:t>
            </a:r>
            <a:r>
              <a:rPr lang="en-US" dirty="0"/>
              <a:t>, </a:t>
            </a:r>
            <a:r>
              <a:rPr lang="en-US" dirty="0" err="1"/>
              <a:t>testlerin</a:t>
            </a:r>
            <a:r>
              <a:rPr lang="en-US" dirty="0"/>
              <a:t> </a:t>
            </a:r>
            <a:r>
              <a:rPr lang="en-US" dirty="0" err="1"/>
              <a:t>neyi</a:t>
            </a:r>
            <a:r>
              <a:rPr lang="en-US" dirty="0"/>
              <a:t> </a:t>
            </a:r>
            <a:r>
              <a:rPr lang="en-US" dirty="0" err="1"/>
              <a:t>ölçmesi</a:t>
            </a:r>
            <a:r>
              <a:rPr lang="en-US" dirty="0"/>
              <a:t> </a:t>
            </a:r>
            <a:r>
              <a:rPr lang="en-US" dirty="0" err="1"/>
              <a:t>gerektiğine</a:t>
            </a:r>
            <a:r>
              <a:rPr lang="en-US" dirty="0"/>
              <a:t> </a:t>
            </a:r>
            <a:r>
              <a:rPr lang="en-US" dirty="0" err="1"/>
              <a:t>bağlı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sıklıkla</a:t>
            </a:r>
            <a:r>
              <a:rPr lang="en-US" dirty="0"/>
              <a:t> </a:t>
            </a:r>
            <a:r>
              <a:rPr lang="en-US" dirty="0" err="1"/>
              <a:t>değişir</a:t>
            </a:r>
            <a:r>
              <a:rPr lang="en-US" dirty="0"/>
              <a:t>. 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sık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tipler</a:t>
            </a:r>
            <a:r>
              <a:rPr lang="tr-TR" dirty="0"/>
              <a:t>;</a:t>
            </a:r>
          </a:p>
          <a:p>
            <a:r>
              <a:rPr lang="tr-TR" dirty="0"/>
              <a:t>S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, </a:t>
            </a:r>
            <a:endParaRPr lang="tr-TR" dirty="0"/>
          </a:p>
          <a:p>
            <a:r>
              <a:rPr lang="tr-TR" dirty="0"/>
              <a:t>S</a:t>
            </a:r>
            <a:r>
              <a:rPr lang="en-US" dirty="0" err="1"/>
              <a:t>tabilite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tr-TR" dirty="0"/>
              <a:t>,</a:t>
            </a:r>
          </a:p>
          <a:p>
            <a:r>
              <a:rPr lang="tr-TR" dirty="0"/>
              <a:t>İ</a:t>
            </a:r>
            <a:r>
              <a:rPr lang="en-US" dirty="0" err="1"/>
              <a:t>zolasyon</a:t>
            </a:r>
            <a:r>
              <a:rPr lang="en-US" dirty="0"/>
              <a:t> </a:t>
            </a:r>
            <a:r>
              <a:rPr lang="en-US" dirty="0" err="1"/>
              <a:t>testleridir</a:t>
            </a:r>
            <a:r>
              <a:rPr lang="en-US" dirty="0"/>
              <a:t>.</a:t>
            </a:r>
          </a:p>
        </p:txBody>
      </p:sp>
      <p:pic>
        <p:nvPicPr>
          <p:cNvPr id="11266" name="Picture 2" descr="types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403" y="2415918"/>
            <a:ext cx="3761044" cy="376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838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Stress</a:t>
            </a:r>
            <a:r>
              <a:rPr lang="tr-TR" dirty="0"/>
              <a:t>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682" y="1825625"/>
            <a:ext cx="71307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stres</a:t>
            </a:r>
            <a:r>
              <a:rPr lang="en-US" dirty="0"/>
              <a:t> </a:t>
            </a:r>
            <a:r>
              <a:rPr lang="en-US" dirty="0" err="1"/>
              <a:t>testi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sunucunun</a:t>
            </a:r>
            <a:r>
              <a:rPr lang="en-US" dirty="0"/>
              <a:t> </a:t>
            </a:r>
            <a:r>
              <a:rPr lang="en-US" dirty="0" err="1"/>
              <a:t>yönetebileceği</a:t>
            </a:r>
            <a:r>
              <a:rPr lang="en-US" dirty="0"/>
              <a:t> </a:t>
            </a:r>
            <a:r>
              <a:rPr lang="en-US" dirty="0" err="1"/>
              <a:t>maksimum</a:t>
            </a:r>
            <a:r>
              <a:rPr lang="en-US" dirty="0"/>
              <a:t> </a:t>
            </a:r>
            <a:r>
              <a:rPr lang="en-US" dirty="0" err="1"/>
              <a:t>eşzamanlı</a:t>
            </a:r>
            <a:r>
              <a:rPr lang="en-US" dirty="0"/>
              <a:t> </a:t>
            </a:r>
            <a:r>
              <a:rPr lang="en-US" dirty="0" err="1"/>
              <a:t>istek</a:t>
            </a:r>
            <a:r>
              <a:rPr lang="en-US" dirty="0"/>
              <a:t> </a:t>
            </a:r>
            <a:r>
              <a:rPr lang="en-US" dirty="0" err="1"/>
              <a:t>sayısını</a:t>
            </a:r>
            <a:r>
              <a:rPr lang="en-US" dirty="0"/>
              <a:t> </a:t>
            </a:r>
            <a:r>
              <a:rPr lang="en-US" dirty="0" err="1"/>
              <a:t>vurgular</a:t>
            </a:r>
            <a:r>
              <a:rPr lang="en-US" dirty="0"/>
              <a:t>. 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en-US" dirty="0" err="1"/>
              <a:t>Stres</a:t>
            </a:r>
            <a:r>
              <a:rPr lang="en-US" dirty="0"/>
              <a:t> </a:t>
            </a:r>
            <a:r>
              <a:rPr lang="en-US" dirty="0" err="1"/>
              <a:t>testi</a:t>
            </a:r>
            <a:r>
              <a:rPr lang="en-US" dirty="0"/>
              <a:t>:</a:t>
            </a:r>
            <a:endParaRPr lang="tr-TR" dirty="0"/>
          </a:p>
          <a:p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sınırlarına</a:t>
            </a:r>
            <a:r>
              <a:rPr lang="en-US" dirty="0"/>
              <a:t> </a:t>
            </a:r>
            <a:r>
              <a:rPr lang="en-US" dirty="0" err="1"/>
              <a:t>zorlamak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ve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oluşturur</a:t>
            </a:r>
            <a:r>
              <a:rPr lang="en-US" dirty="0"/>
              <a:t>.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İşlemler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süreyi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aza</a:t>
            </a:r>
            <a:r>
              <a:rPr lang="en-US" dirty="0"/>
              <a:t> </a:t>
            </a:r>
            <a:r>
              <a:rPr lang="en-US" dirty="0" err="1"/>
              <a:t>indirir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Düşünce</a:t>
            </a:r>
            <a:r>
              <a:rPr lang="en-US" dirty="0"/>
              <a:t> </a:t>
            </a:r>
            <a:r>
              <a:rPr lang="en-US" dirty="0" err="1"/>
              <a:t>zamanlarını</a:t>
            </a:r>
            <a:r>
              <a:rPr lang="tr-TR" dirty="0"/>
              <a:t>(</a:t>
            </a:r>
            <a:r>
              <a:rPr lang="tr-TR" dirty="0" err="1"/>
              <a:t>think</a:t>
            </a:r>
            <a:r>
              <a:rPr lang="tr-TR" dirty="0"/>
              <a:t>-time)</a:t>
            </a:r>
            <a:r>
              <a:rPr lang="en-US" dirty="0"/>
              <a:t> </a:t>
            </a:r>
            <a:r>
              <a:rPr lang="en-US" dirty="0" err="1"/>
              <a:t>görmezden</a:t>
            </a:r>
            <a:r>
              <a:rPr lang="en-US" dirty="0"/>
              <a:t> </a:t>
            </a:r>
            <a:r>
              <a:rPr lang="en-US" dirty="0" err="1"/>
              <a:t>gelir</a:t>
            </a:r>
            <a:endParaRPr lang="en-US" dirty="0"/>
          </a:p>
        </p:txBody>
      </p:sp>
      <p:pic>
        <p:nvPicPr>
          <p:cNvPr id="12290" name="Picture 2" descr="computer system under stress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22826" y="2683034"/>
            <a:ext cx="4758569" cy="26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462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584" y="818492"/>
            <a:ext cx="3706985" cy="5019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Stability</a:t>
            </a:r>
            <a:r>
              <a:rPr lang="tr-TR" dirty="0"/>
              <a:t>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1800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stabilite</a:t>
            </a:r>
            <a:r>
              <a:rPr lang="en-US" dirty="0"/>
              <a:t> </a:t>
            </a:r>
            <a:r>
              <a:rPr lang="en-US" dirty="0" err="1"/>
              <a:t>testi</a:t>
            </a:r>
            <a:r>
              <a:rPr lang="en-US" dirty="0"/>
              <a:t>:</a:t>
            </a:r>
          </a:p>
          <a:p>
            <a:r>
              <a:rPr lang="en-US" dirty="0" err="1"/>
              <a:t>Sistemin</a:t>
            </a:r>
            <a:r>
              <a:rPr lang="en-US" dirty="0"/>
              <a:t>, </a:t>
            </a:r>
            <a:r>
              <a:rPr lang="en-US" dirty="0" err="1"/>
              <a:t>yanıt</a:t>
            </a:r>
            <a:r>
              <a:rPr lang="en-US" dirty="0"/>
              <a:t> </a:t>
            </a:r>
            <a:r>
              <a:rPr lang="en-US" dirty="0" err="1"/>
              <a:t>sürelerinin</a:t>
            </a:r>
            <a:r>
              <a:rPr lang="en-US" dirty="0"/>
              <a:t> ve </a:t>
            </a:r>
            <a:r>
              <a:rPr lang="en-US" dirty="0" err="1"/>
              <a:t>kaynak</a:t>
            </a:r>
            <a:r>
              <a:rPr lang="en-US" dirty="0"/>
              <a:t> </a:t>
            </a:r>
            <a:r>
              <a:rPr lang="en-US" dirty="0" err="1"/>
              <a:t>tüketiminin</a:t>
            </a:r>
            <a:r>
              <a:rPr lang="en-US" dirty="0"/>
              <a:t> </a:t>
            </a:r>
            <a:r>
              <a:rPr lang="en-US" dirty="0" err="1"/>
              <a:t>uzun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süre</a:t>
            </a:r>
            <a:r>
              <a:rPr lang="en-US" dirty="0"/>
              <a:t> </a:t>
            </a:r>
            <a:r>
              <a:rPr lang="en-US" dirty="0" err="1"/>
              <a:t>boyunca</a:t>
            </a:r>
            <a:r>
              <a:rPr lang="en-US" dirty="0"/>
              <a:t> </a:t>
            </a:r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kalmayacağını</a:t>
            </a:r>
            <a:r>
              <a:rPr lang="en-US" dirty="0"/>
              <a:t> </a:t>
            </a:r>
            <a:r>
              <a:rPr lang="en-US" dirty="0" err="1"/>
              <a:t>belirler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Bellek</a:t>
            </a:r>
            <a:r>
              <a:rPr lang="en-US" dirty="0"/>
              <a:t> </a:t>
            </a:r>
            <a:r>
              <a:rPr lang="en-US" dirty="0" err="1"/>
              <a:t>sızıntılarını</a:t>
            </a:r>
            <a:r>
              <a:rPr lang="en-US" dirty="0"/>
              <a:t>(memory leaks)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etmeye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olur</a:t>
            </a:r>
            <a:endParaRPr lang="tr-TR" dirty="0"/>
          </a:p>
          <a:p>
            <a:endParaRPr lang="en-US" dirty="0"/>
          </a:p>
          <a:p>
            <a:r>
              <a:rPr lang="en-US" dirty="0"/>
              <a:t>24 </a:t>
            </a:r>
            <a:r>
              <a:rPr lang="en-US" dirty="0" err="1"/>
              <a:t>saat</a:t>
            </a:r>
            <a:r>
              <a:rPr lang="en-US" dirty="0"/>
              <a:t>, </a:t>
            </a:r>
            <a:r>
              <a:rPr lang="en-US" dirty="0" err="1"/>
              <a:t>haftada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uzun</a:t>
            </a:r>
            <a:r>
              <a:rPr lang="en-US" dirty="0"/>
              <a:t> </a:t>
            </a:r>
            <a:r>
              <a:rPr lang="en-US" dirty="0" err="1"/>
              <a:t>sürebilir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sistemin</a:t>
            </a:r>
            <a:r>
              <a:rPr lang="en-US" dirty="0"/>
              <a:t> </a:t>
            </a:r>
            <a:r>
              <a:rPr lang="en-US" dirty="0" err="1"/>
              <a:t>karşılaşacağı</a:t>
            </a:r>
            <a:r>
              <a:rPr lang="en-US" dirty="0"/>
              <a:t>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trafiği</a:t>
            </a:r>
            <a:r>
              <a:rPr lang="en-US" dirty="0"/>
              <a:t> </a:t>
            </a:r>
            <a:r>
              <a:rPr lang="en-US" dirty="0" err="1"/>
              <a:t>taklit</a:t>
            </a:r>
            <a:r>
              <a:rPr lang="en-US" dirty="0"/>
              <a:t> </a:t>
            </a:r>
            <a:r>
              <a:rPr lang="en-US" dirty="0" err="1"/>
              <a:t>eder</a:t>
            </a:r>
            <a:endParaRPr lang="tr-TR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Sistemin</a:t>
            </a:r>
            <a:r>
              <a:rPr lang="en-US" dirty="0"/>
              <a:t> </a:t>
            </a:r>
            <a:r>
              <a:rPr lang="en-US" dirty="0" err="1"/>
              <a:t>istikrarını</a:t>
            </a:r>
            <a:r>
              <a:rPr lang="en-US" dirty="0"/>
              <a:t> </a:t>
            </a:r>
            <a:r>
              <a:rPr lang="en-US" dirty="0" err="1"/>
              <a:t>tehlikeye</a:t>
            </a:r>
            <a:r>
              <a:rPr lang="en-US" dirty="0"/>
              <a:t> </a:t>
            </a:r>
            <a:r>
              <a:rPr lang="en-US" dirty="0" err="1"/>
              <a:t>atabilecek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arızaları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etmeye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6904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Isolation</a:t>
            </a:r>
            <a:r>
              <a:rPr lang="tr-TR" dirty="0"/>
              <a:t>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4227" y="1825625"/>
            <a:ext cx="10564838" cy="28026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izolasyon</a:t>
            </a:r>
            <a:r>
              <a:rPr lang="en-US" dirty="0"/>
              <a:t> </a:t>
            </a:r>
            <a:r>
              <a:rPr lang="en-US" dirty="0" err="1"/>
              <a:t>testi</a:t>
            </a:r>
            <a:r>
              <a:rPr lang="en-US" dirty="0"/>
              <a:t>:</a:t>
            </a:r>
            <a:endParaRPr lang="tr-TR" dirty="0"/>
          </a:p>
          <a:p>
            <a:r>
              <a:rPr lang="en-US" dirty="0" err="1"/>
              <a:t>Uygulamanın</a:t>
            </a:r>
            <a:r>
              <a:rPr lang="en-US" dirty="0"/>
              <a:t>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alanlarındaki</a:t>
            </a:r>
            <a:r>
              <a:rPr lang="en-US" dirty="0"/>
              <a:t> </a:t>
            </a:r>
            <a:r>
              <a:rPr lang="en-US" dirty="0" err="1"/>
              <a:t>darboğazları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etmeye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işlem</a:t>
            </a:r>
            <a:r>
              <a:rPr lang="en-US" dirty="0"/>
              <a:t> </a:t>
            </a:r>
            <a:r>
              <a:rPr lang="en-US" dirty="0" err="1"/>
              <a:t>kümelerini</a:t>
            </a:r>
            <a:r>
              <a:rPr lang="en-US" dirty="0"/>
              <a:t> </a:t>
            </a:r>
            <a:r>
              <a:rPr lang="en-US" dirty="0" err="1"/>
              <a:t>tekrar</a:t>
            </a:r>
            <a:r>
              <a:rPr lang="en-US" dirty="0"/>
              <a:t> </a:t>
            </a:r>
            <a:r>
              <a:rPr lang="en-US" dirty="0" err="1"/>
              <a:t>tekrar</a:t>
            </a:r>
            <a:r>
              <a:rPr lang="en-US" dirty="0"/>
              <a:t> </a:t>
            </a:r>
            <a:r>
              <a:rPr lang="en-US" dirty="0" err="1"/>
              <a:t>yürütür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227" y="3812344"/>
            <a:ext cx="7934177" cy="2562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08557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Yük Testi Araçları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122" y="2713832"/>
            <a:ext cx="973017" cy="1040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48" y="1494868"/>
            <a:ext cx="5365652" cy="3962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D:\Users\hasank\Desktop\ICT\Automation\Visum\Netas_logolar_loa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860" y="644611"/>
            <a:ext cx="1954534" cy="61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052" y="3958829"/>
            <a:ext cx="1786597" cy="578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9292" y="2627199"/>
            <a:ext cx="693165" cy="684279"/>
          </a:xfrm>
          <a:prstGeom prst="rect">
            <a:avLst/>
          </a:prstGeom>
        </p:spPr>
      </p:pic>
      <p:pic>
        <p:nvPicPr>
          <p:cNvPr id="1034" name="Picture 10" descr="jmeter logo ile ilgili gÃ¶rsel sonucu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949" y="508780"/>
            <a:ext cx="2366120" cy="80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focus logo ile ilgili gÃ¶rsel sonuc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840" y="1472531"/>
            <a:ext cx="3518905" cy="87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4014" y="3723768"/>
            <a:ext cx="1661161" cy="6198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8229" y="5821799"/>
            <a:ext cx="2074065" cy="5615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45783" y="4829310"/>
            <a:ext cx="1373778" cy="821359"/>
          </a:xfrm>
          <a:prstGeom prst="rect">
            <a:avLst/>
          </a:prstGeom>
        </p:spPr>
      </p:pic>
      <p:pic>
        <p:nvPicPr>
          <p:cNvPr id="1040" name="Picture 16" descr="https://gatling.io/wp-content/uploads/2018/03/gatling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640" y="4901561"/>
            <a:ext cx="1876956" cy="59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91949" y="5821107"/>
            <a:ext cx="2069255" cy="4605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1754" y="2713832"/>
            <a:ext cx="1313981" cy="5242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2410" y="5856227"/>
            <a:ext cx="1267307" cy="52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87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jmeter logo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809" y="2756022"/>
            <a:ext cx="4382381" cy="1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122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9548-5FF3-4B4C-89CC-E79D00B3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JMETER NEDİR ve NE İŞE YARAR?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52A3D-9C22-3E48-A5DE-C672F1A09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tr-TR" sz="2200" dirty="0" err="1"/>
              <a:t>JMeter</a:t>
            </a:r>
            <a:r>
              <a:rPr lang="tr-TR" sz="2200" dirty="0"/>
              <a:t> web tabanlı uygulamalarda html, </a:t>
            </a:r>
            <a:r>
              <a:rPr lang="tr-TR" sz="2200" dirty="0" err="1"/>
              <a:t>css</a:t>
            </a:r>
            <a:r>
              <a:rPr lang="tr-TR" sz="2200" dirty="0"/>
              <a:t> ve </a:t>
            </a:r>
            <a:r>
              <a:rPr lang="tr-TR" sz="2200" dirty="0" err="1"/>
              <a:t>js</a:t>
            </a:r>
            <a:r>
              <a:rPr lang="tr-TR" sz="2200" dirty="0"/>
              <a:t> gibi statik kaynakları/dosyaları test edebilmenin yanı sıra SOAP (Simple Object Access Protocol) ve REST (</a:t>
            </a:r>
            <a:r>
              <a:rPr lang="tr-TR" sz="2200" dirty="0" err="1"/>
              <a:t>REpresentational</a:t>
            </a:r>
            <a:r>
              <a:rPr lang="tr-TR" sz="2200" dirty="0"/>
              <a:t> </a:t>
            </a:r>
            <a:r>
              <a:rPr lang="tr-TR" sz="2200" dirty="0" err="1"/>
              <a:t>State</a:t>
            </a:r>
            <a:r>
              <a:rPr lang="tr-TR" sz="2200" dirty="0"/>
              <a:t> Transfer) bazlı, içeriği dinamik olarak üretilen web servislerini test etme amaçlı olarak da kullanılabilir.</a:t>
            </a:r>
          </a:p>
          <a:p>
            <a:pPr algn="l"/>
            <a:endParaRPr lang="tr-TR" sz="2200" dirty="0"/>
          </a:p>
          <a:p>
            <a:pPr algn="l"/>
            <a:r>
              <a:rPr lang="tr-TR" sz="2200" dirty="0"/>
              <a:t>Gerçek kullanıcıların bir web uygulamasını kullanırken sunuculara yaptıkları kaynak talepleri (web istekleri), </a:t>
            </a:r>
            <a:r>
              <a:rPr lang="tr-TR" sz="2200" dirty="0" err="1"/>
              <a:t>JMeter</a:t>
            </a:r>
            <a:r>
              <a:rPr lang="tr-TR" sz="2200" dirty="0"/>
              <a:t> yardımı ile sanki gerçek kullanıcılar bu kaynakları talep </a:t>
            </a:r>
            <a:r>
              <a:rPr lang="tr-TR" sz="2200" dirty="0" err="1"/>
              <a:t>ediyormuşcasına</a:t>
            </a:r>
            <a:r>
              <a:rPr lang="tr-TR" sz="2200" dirty="0"/>
              <a:t> </a:t>
            </a:r>
            <a:r>
              <a:rPr lang="tr-TR" sz="2200" dirty="0" err="1"/>
              <a:t>simüle</a:t>
            </a:r>
            <a:r>
              <a:rPr lang="tr-TR" sz="2200" dirty="0"/>
              <a:t> edilir.</a:t>
            </a:r>
          </a:p>
          <a:p>
            <a:pPr algn="l"/>
            <a:endParaRPr lang="tr-TR" sz="2200" dirty="0"/>
          </a:p>
          <a:p>
            <a:pPr algn="l"/>
            <a:r>
              <a:rPr lang="tr-TR" sz="2200" dirty="0" err="1"/>
              <a:t>JMeter</a:t>
            </a:r>
            <a:r>
              <a:rPr lang="tr-TR" sz="2200" dirty="0"/>
              <a:t> ile </a:t>
            </a:r>
            <a:r>
              <a:rPr lang="tr-TR" sz="2200" dirty="0" err="1"/>
              <a:t>simüle</a:t>
            </a:r>
            <a:r>
              <a:rPr lang="tr-TR" sz="2200" dirty="0"/>
              <a:t> edilen kullanıcı senaryoları (kullanıcıların web uygulamasını kullanma şekilleri), web uygulamasının isteği girdiler (</a:t>
            </a:r>
            <a:r>
              <a:rPr lang="tr-TR" sz="2200" dirty="0" err="1"/>
              <a:t>input</a:t>
            </a:r>
            <a:r>
              <a:rPr lang="tr-TR" sz="2200" dirty="0"/>
              <a:t>) farklılaştırılarak sanki birden fazla kullanıcı aynı anda aynı senaryoyu çalıştırıyormuş gibi kurgulanır ve sistemde istenen büyüklükte bir yük oluşturulabilir.</a:t>
            </a:r>
          </a:p>
          <a:p>
            <a:pPr marL="342900" indent="-342900" algn="l">
              <a:buFont typeface="Wingdings" pitchFamily="2" charset="2"/>
              <a:buChar char="Ø"/>
            </a:pP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791660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E9EFCCF-DB5F-F44F-9F11-11589F533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151" y="1501575"/>
            <a:ext cx="5506301" cy="3997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C09548-5FF3-4B4C-89CC-E79D00B3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JMeter</a:t>
            </a:r>
            <a:r>
              <a:rPr lang="tr-TR" dirty="0"/>
              <a:t> Kavramları - </a:t>
            </a:r>
            <a:r>
              <a:rPr lang="tr-TR" dirty="0" err="1"/>
              <a:t>Ramp-up</a:t>
            </a:r>
            <a:r>
              <a:rPr lang="tr-TR" dirty="0"/>
              <a:t> Time (Tırmanma Süresi)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52A3D-9C22-3E48-A5DE-C672F1A09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87" y="2602763"/>
            <a:ext cx="7771228" cy="4351338"/>
          </a:xfrm>
        </p:spPr>
        <p:txBody>
          <a:bodyPr>
            <a:normAutofit/>
          </a:bodyPr>
          <a:lstStyle/>
          <a:p>
            <a:pPr algn="l"/>
            <a:r>
              <a:rPr lang="tr-TR" sz="2200" dirty="0"/>
              <a:t>Yapacağımız testte sunduğumuz uygulamanın 1000 kullanıcı için test edilmek istendiğini düşünelim. Sistemde ilk anda 1000 kullanıcının 1000’inin birden içeriye alınması çok gerçekçi değildir. </a:t>
            </a:r>
            <a:r>
              <a:rPr lang="tr-TR" sz="2200" dirty="0" err="1"/>
              <a:t>Ramp-up</a:t>
            </a:r>
            <a:r>
              <a:rPr lang="tr-TR" sz="2200" dirty="0"/>
              <a:t> Time, 1000 kullanıcının test aracı tarafından kaç saniye içerisinde sisteme dahil edileceğini belirler. </a:t>
            </a:r>
          </a:p>
          <a:p>
            <a:pPr algn="l"/>
            <a:endParaRPr lang="tr-TR" sz="2200" dirty="0"/>
          </a:p>
          <a:p>
            <a:pPr algn="l"/>
            <a:r>
              <a:rPr lang="tr-TR" sz="2200" dirty="0"/>
              <a:t>1000 kullanıcı için </a:t>
            </a:r>
            <a:r>
              <a:rPr lang="tr-TR" sz="2200" dirty="0" err="1"/>
              <a:t>Ramp-up</a:t>
            </a:r>
            <a:r>
              <a:rPr lang="tr-TR" sz="2200" dirty="0"/>
              <a:t> Time 20 saniye olarak verildiğinde ilk saniye sonunda sistemde 50, ikinci saniye sonunda 100 kullanıcı girmiş olacak ve 20 saniye sonunda bütün kullanıcılar sisteme giriş yapmış olacaklardır.</a:t>
            </a:r>
          </a:p>
          <a:p>
            <a:pPr algn="l"/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970070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3952A3D-9C22-3E48-A5DE-C672F1A09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tr-TR" sz="2200" dirty="0"/>
              <a:t>Sahip olduğumuz bilgisayarlar biz insanların aksine çok hızlı bir şekilde işlem yapabilmektedirler. Testlerde, istisnai durumlar (Stres Testi, </a:t>
            </a:r>
            <a:r>
              <a:rPr lang="tr-TR" sz="2200" dirty="0" err="1"/>
              <a:t>vb</a:t>
            </a:r>
            <a:r>
              <a:rPr lang="tr-TR" sz="2200" dirty="0"/>
              <a:t>), dışında gerçek kullanıcı davranışı </a:t>
            </a:r>
            <a:r>
              <a:rPr lang="tr-TR" sz="2200" dirty="0" err="1"/>
              <a:t>simüle</a:t>
            </a:r>
            <a:r>
              <a:rPr lang="tr-TR" sz="2200" dirty="0"/>
              <a:t> edilmeye çalışılır. </a:t>
            </a:r>
          </a:p>
          <a:p>
            <a:pPr algn="l"/>
            <a:endParaRPr lang="tr-TR" sz="2200" dirty="0"/>
          </a:p>
          <a:p>
            <a:pPr algn="l"/>
            <a:r>
              <a:rPr lang="tr-TR" sz="2200" dirty="0"/>
              <a:t>Gerçek kullanıcıların iki test adımı arasında </a:t>
            </a:r>
            <a:r>
              <a:rPr lang="tr-TR" sz="2200" dirty="0" err="1"/>
              <a:t>mouse</a:t>
            </a:r>
            <a:r>
              <a:rPr lang="tr-TR" sz="2200" dirty="0"/>
              <a:t> veya klavye ile giriş yapmaları bir miktar süre gerektirir. Test senaryosunda bu kullanıcı davranışını </a:t>
            </a:r>
            <a:r>
              <a:rPr lang="tr-TR" sz="2200" dirty="0" err="1"/>
              <a:t>simüle</a:t>
            </a:r>
            <a:r>
              <a:rPr lang="tr-TR" sz="2200" dirty="0"/>
              <a:t> etmek için iki adım arasına bir zamanlayıcı konulur ve sanal kullanıcının (test kullanıcısı) iki adım arasında bir miktar beklemesi sağlanır. İki test adımı arasında kullanıcı için tanımlanan bekleme süresi </a:t>
            </a:r>
            <a:r>
              <a:rPr lang="tr-TR" sz="2200" dirty="0" err="1"/>
              <a:t>Think</a:t>
            </a:r>
            <a:r>
              <a:rPr lang="tr-TR" sz="2200" dirty="0"/>
              <a:t> Time olarak adlandırılır. </a:t>
            </a:r>
          </a:p>
          <a:p>
            <a:pPr algn="l"/>
            <a:endParaRPr lang="tr-TR" sz="2200" dirty="0"/>
          </a:p>
          <a:p>
            <a:pPr algn="l"/>
            <a:r>
              <a:rPr lang="tr-TR" sz="2200" dirty="0"/>
              <a:t>Örneğin, bir HTML </a:t>
            </a:r>
            <a:r>
              <a:rPr lang="tr-TR" sz="2200" dirty="0" err="1"/>
              <a:t>formununun</a:t>
            </a:r>
            <a:r>
              <a:rPr lang="tr-TR" sz="2200" dirty="0"/>
              <a:t> bulunduğu sayfayı yükleyen gerçek kullanıcı, formu </a:t>
            </a:r>
            <a:r>
              <a:rPr lang="tr-TR" sz="2200" dirty="0" err="1"/>
              <a:t>submit</a:t>
            </a:r>
            <a:r>
              <a:rPr lang="tr-TR" sz="2200" dirty="0"/>
              <a:t> etmeden önce doldurmak için belirli bir süreye ihtiyaç duyacaktır. Yük ve performans testlerinde sanal kullanıcılar için adımlar arasında belirlenen </a:t>
            </a:r>
            <a:r>
              <a:rPr lang="tr-TR" sz="2200" dirty="0" err="1"/>
              <a:t>Think</a:t>
            </a:r>
            <a:r>
              <a:rPr lang="tr-TR" sz="2200" dirty="0"/>
              <a:t> Time ile bu süre </a:t>
            </a:r>
            <a:r>
              <a:rPr lang="tr-TR" sz="2200" dirty="0" err="1"/>
              <a:t>simüle</a:t>
            </a:r>
            <a:r>
              <a:rPr lang="tr-TR" sz="2200" dirty="0"/>
              <a:t> edilebilir.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C09548-5FF3-4B4C-89CC-E79D00B32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tr-TR" dirty="0" err="1"/>
              <a:t>JMeter</a:t>
            </a:r>
            <a:r>
              <a:rPr lang="tr-TR" dirty="0"/>
              <a:t> Kavramları - </a:t>
            </a:r>
            <a:r>
              <a:rPr lang="tr-TR" dirty="0" err="1"/>
              <a:t>Think</a:t>
            </a:r>
            <a:r>
              <a:rPr lang="tr-TR" dirty="0"/>
              <a:t> Time (Düşünme Süresi)</a:t>
            </a:r>
          </a:p>
        </p:txBody>
      </p:sp>
    </p:spTree>
    <p:extLst>
      <p:ext uri="{BB962C8B-B14F-4D97-AF65-F5344CB8AC3E}">
        <p14:creationId xmlns:p14="http://schemas.microsoft.com/office/powerpoint/2010/main" val="276932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3952A3D-9C22-3E48-A5DE-C672F1A09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26" y="1586474"/>
            <a:ext cx="10515600" cy="4351338"/>
          </a:xfrm>
        </p:spPr>
        <p:txBody>
          <a:bodyPr>
            <a:noAutofit/>
          </a:bodyPr>
          <a:lstStyle/>
          <a:p>
            <a:pPr algn="l"/>
            <a:r>
              <a:rPr lang="tr-TR" sz="2000" dirty="0"/>
              <a:t>Sisteminize 10 dakika içerisinde 100K kullanıcının gireceğine ve bir dakika boyunca işlem yapacağına göre plan yaptığınızı varsayalım. Hazırladığınız test senaryosunu 100K kullanıcıyı </a:t>
            </a:r>
            <a:r>
              <a:rPr lang="tr-TR" sz="2000" dirty="0" err="1"/>
              <a:t>Ramp-up</a:t>
            </a:r>
            <a:r>
              <a:rPr lang="tr-TR" sz="2000" dirty="0"/>
              <a:t> Time 10 dakika olarak sisteme sokacak şekilde hazırlamak yerine 1 dakikada 10K kullanıcıyı sisteme sokup işi biten kullanıcının sisteme tekrar tekrar (toplam 10 kere) girerek bütün adımları tekrarlamasını sağlayabilirsiniz. </a:t>
            </a:r>
            <a:r>
              <a:rPr lang="tr-TR" sz="2000" dirty="0" err="1"/>
              <a:t>Loop</a:t>
            </a:r>
            <a:r>
              <a:rPr lang="tr-TR" sz="2000" dirty="0"/>
              <a:t> </a:t>
            </a:r>
            <a:r>
              <a:rPr lang="tr-TR" sz="2000" dirty="0" err="1"/>
              <a:t>Count</a:t>
            </a:r>
            <a:r>
              <a:rPr lang="tr-TR" sz="2000" dirty="0"/>
              <a:t> buradaki her bir test kullanıcısının sisteme toplam giriş sayısıdır.</a:t>
            </a:r>
          </a:p>
          <a:p>
            <a:pPr algn="l"/>
            <a:r>
              <a:rPr lang="tr-TR" sz="2000" dirty="0"/>
              <a:t>Yukarıdaki senaryo dışında sisteminizin dayanıklılığını ve sürekliliğini test etmek üzere belirli bir süre için sistemin kullanıcılar tarafından normal kullanımından çok çok daha yoğun kullanılması senaryosunu kurgulamak için de </a:t>
            </a:r>
            <a:r>
              <a:rPr lang="tr-TR" sz="2000" dirty="0" err="1"/>
              <a:t>Loop</a:t>
            </a:r>
            <a:r>
              <a:rPr lang="tr-TR" sz="2000" dirty="0"/>
              <a:t> </a:t>
            </a:r>
            <a:r>
              <a:rPr lang="tr-TR" sz="2000" dirty="0" err="1"/>
              <a:t>Count</a:t>
            </a:r>
            <a:r>
              <a:rPr lang="tr-TR" sz="2000" dirty="0"/>
              <a:t> kullanabilirsiniz. </a:t>
            </a:r>
          </a:p>
          <a:p>
            <a:pPr algn="l"/>
            <a:r>
              <a:rPr lang="tr-TR" sz="2000" dirty="0"/>
              <a:t>Örneğin, sistemimizi günde 10K kullanıcının 1 dakika için kullandığını düşünelim. Sistemimizin 1000 gün boyunca yeniden başlatılmadan sağlıklı çalışıp çalışmayacağını test etmek isteyelim. Sistemimize 1K kullanıcıyı belirli aralıklarla sokarak işi biten kullanıcının tekrar tekrar (toplam 10K x 1000 / 1K = 10000 kere) girmesini sağlayarak 10000 dakikada (yaklaşık 7 günde) uygulamamızın 1000 gün (yaklaşık 3 sene) boyunca tekrar başlatılmaya ihtiyaç duymadan sağlıklı çalışıp çalışmayacağını test edebiliriz.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C09548-5FF3-4B4C-89CC-E79D00B32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tr-TR" dirty="0" err="1"/>
              <a:t>JMeter</a:t>
            </a:r>
            <a:r>
              <a:rPr lang="tr-TR" dirty="0"/>
              <a:t> Kavramları - </a:t>
            </a:r>
            <a:r>
              <a:rPr lang="tr-TR" dirty="0" err="1"/>
              <a:t>Loop</a:t>
            </a:r>
            <a:r>
              <a:rPr lang="tr-TR" dirty="0"/>
              <a:t> </a:t>
            </a:r>
            <a:r>
              <a:rPr lang="tr-TR" dirty="0" err="1"/>
              <a:t>Count</a:t>
            </a:r>
            <a:r>
              <a:rPr lang="tr-TR" dirty="0"/>
              <a:t> (Döngü Sayısı)</a:t>
            </a:r>
          </a:p>
        </p:txBody>
      </p:sp>
    </p:spTree>
    <p:extLst>
      <p:ext uri="{BB962C8B-B14F-4D97-AF65-F5344CB8AC3E}">
        <p14:creationId xmlns:p14="http://schemas.microsoft.com/office/powerpoint/2010/main" val="2790926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Yük Testi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49197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İyi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testi</a:t>
            </a:r>
            <a:r>
              <a:rPr lang="en-US" dirty="0"/>
              <a:t>, </a:t>
            </a:r>
            <a:r>
              <a:rPr lang="en-US" dirty="0" err="1"/>
              <a:t>kullanıcılar</a:t>
            </a:r>
            <a:r>
              <a:rPr lang="en-US" dirty="0"/>
              <a:t> ve </a:t>
            </a:r>
            <a:r>
              <a:rPr lang="en-US" dirty="0" err="1"/>
              <a:t>sunucu</a:t>
            </a:r>
            <a:r>
              <a:rPr lang="en-US" dirty="0"/>
              <a:t> </a:t>
            </a:r>
            <a:r>
              <a:rPr lang="en-US" dirty="0" err="1"/>
              <a:t>sistemleri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yaşam</a:t>
            </a:r>
            <a:r>
              <a:rPr lang="en-US" dirty="0"/>
              <a:t> </a:t>
            </a:r>
            <a:r>
              <a:rPr lang="en-US" dirty="0" err="1"/>
              <a:t>etkileşimini</a:t>
            </a:r>
            <a:r>
              <a:rPr lang="en-US" dirty="0"/>
              <a:t> </a:t>
            </a:r>
            <a:r>
              <a:rPr lang="tr-TR" dirty="0" err="1"/>
              <a:t>simule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. </a:t>
            </a:r>
            <a:endParaRPr lang="tr-TR" dirty="0"/>
          </a:p>
          <a:p>
            <a:pPr marL="0" indent="0">
              <a:buNone/>
            </a:pPr>
            <a:r>
              <a:rPr lang="en-US" dirty="0" err="1"/>
              <a:t>Tipik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kullanıcının</a:t>
            </a:r>
            <a:r>
              <a:rPr lang="en-US" dirty="0"/>
              <a:t> </a:t>
            </a:r>
            <a:r>
              <a:rPr lang="en-US" dirty="0" err="1"/>
              <a:t>uygulamada</a:t>
            </a:r>
            <a:r>
              <a:rPr lang="en-US" dirty="0"/>
              <a:t> ne </a:t>
            </a:r>
            <a:r>
              <a:rPr lang="en-US" dirty="0" err="1"/>
              <a:t>yaptığının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modelidir</a:t>
            </a:r>
            <a:r>
              <a:rPr lang="en-US" dirty="0"/>
              <a:t> ve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hacimlerde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ve </a:t>
            </a:r>
            <a:r>
              <a:rPr lang="en-US" dirty="0" err="1"/>
              <a:t>trafik</a:t>
            </a:r>
            <a:r>
              <a:rPr lang="en-US" dirty="0"/>
              <a:t> </a:t>
            </a:r>
            <a:r>
              <a:rPr lang="en-US" dirty="0" err="1"/>
              <a:t>oluşturur</a:t>
            </a:r>
            <a:r>
              <a:rPr lang="en-US" dirty="0"/>
              <a:t>. </a:t>
            </a:r>
            <a:endParaRPr lang="tr-TR" dirty="0"/>
          </a:p>
          <a:p>
            <a:pPr marL="0" indent="0">
              <a:buNone/>
            </a:pP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yaşam</a:t>
            </a:r>
            <a:r>
              <a:rPr lang="en-US" dirty="0"/>
              <a:t> </a:t>
            </a:r>
            <a:r>
              <a:rPr lang="en-US" dirty="0" err="1"/>
              <a:t>döngüsünde</a:t>
            </a:r>
            <a:r>
              <a:rPr lang="en-US" dirty="0"/>
              <a:t> </a:t>
            </a:r>
            <a:r>
              <a:rPr lang="en-US" dirty="0" err="1"/>
              <a:t>üç</a:t>
            </a:r>
            <a:r>
              <a:rPr lang="en-US" dirty="0"/>
              <a:t> </a:t>
            </a:r>
            <a:r>
              <a:rPr lang="en-US" dirty="0" err="1"/>
              <a:t>aşamada</a:t>
            </a:r>
            <a:r>
              <a:rPr lang="en-US" dirty="0"/>
              <a:t> </a:t>
            </a:r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testi</a:t>
            </a:r>
            <a:r>
              <a:rPr lang="en-US" dirty="0"/>
              <a:t> </a:t>
            </a:r>
            <a:r>
              <a:rPr lang="en-US" dirty="0" err="1"/>
              <a:t>gereklidir</a:t>
            </a:r>
            <a:r>
              <a:rPr lang="en-US" dirty="0"/>
              <a:t> ve web </a:t>
            </a:r>
            <a:r>
              <a:rPr lang="en-US" dirty="0" err="1"/>
              <a:t>uygulamaları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özellikle</a:t>
            </a:r>
            <a:r>
              <a:rPr lang="en-US" dirty="0"/>
              <a:t> </a:t>
            </a:r>
            <a:r>
              <a:rPr lang="en-US" dirty="0" err="1"/>
              <a:t>önemlidir</a:t>
            </a:r>
            <a:r>
              <a:rPr lang="en-US" dirty="0"/>
              <a:t>: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en-US" dirty="0"/>
              <a:t>Geliştirme </a:t>
            </a:r>
            <a:r>
              <a:rPr lang="en-US" dirty="0" err="1"/>
              <a:t>aşamasında</a:t>
            </a:r>
            <a:r>
              <a:rPr lang="en-US" dirty="0"/>
              <a:t>, </a:t>
            </a:r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modüllerdeki</a:t>
            </a:r>
            <a:r>
              <a:rPr lang="en-US" dirty="0"/>
              <a:t>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sorunlarını</a:t>
            </a:r>
            <a:r>
              <a:rPr lang="en-US" dirty="0"/>
              <a:t> </a:t>
            </a:r>
            <a:r>
              <a:rPr lang="en-US" dirty="0" err="1"/>
              <a:t>tanımlamaya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Başlatma</a:t>
            </a:r>
            <a:r>
              <a:rPr lang="en-US" dirty="0"/>
              <a:t> </a:t>
            </a:r>
            <a:r>
              <a:rPr lang="en-US" dirty="0" err="1"/>
              <a:t>öncesi</a:t>
            </a:r>
            <a:r>
              <a:rPr lang="tr-TR" dirty="0"/>
              <a:t>(</a:t>
            </a:r>
            <a:r>
              <a:rPr lang="tr-TR" dirty="0" err="1"/>
              <a:t>Prelaunch</a:t>
            </a:r>
            <a:r>
              <a:rPr lang="tr-TR" dirty="0"/>
              <a:t>)</a:t>
            </a:r>
            <a:r>
              <a:rPr lang="en-US" dirty="0"/>
              <a:t> </a:t>
            </a:r>
            <a:r>
              <a:rPr lang="en-US" dirty="0" err="1"/>
              <a:t>aşamada</a:t>
            </a:r>
            <a:r>
              <a:rPr lang="en-US" dirty="0"/>
              <a:t>, </a:t>
            </a:r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sorunlarına</a:t>
            </a:r>
            <a:r>
              <a:rPr lang="en-US" dirty="0"/>
              <a:t> </a:t>
            </a:r>
            <a:r>
              <a:rPr lang="en-US" dirty="0" err="1"/>
              <a:t>odaklanır</a:t>
            </a:r>
            <a:r>
              <a:rPr lang="en-US" dirty="0"/>
              <a:t>.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tr-TR" dirty="0"/>
              <a:t>canlıya çıktıktan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bile, </a:t>
            </a:r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, </a:t>
            </a:r>
            <a:r>
              <a:rPr lang="en-US" dirty="0" err="1"/>
              <a:t>geliştiricilerin</a:t>
            </a:r>
            <a:r>
              <a:rPr lang="en-US" dirty="0"/>
              <a:t> </a:t>
            </a:r>
            <a:r>
              <a:rPr lang="en-US" dirty="0" err="1"/>
              <a:t>gelecekteki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gereksinimlerini</a:t>
            </a:r>
            <a:r>
              <a:rPr lang="en-US" dirty="0"/>
              <a:t> </a:t>
            </a:r>
            <a:r>
              <a:rPr lang="en-US" dirty="0" err="1"/>
              <a:t>sürdürmelerine</a:t>
            </a:r>
            <a:r>
              <a:rPr lang="en-US" dirty="0"/>
              <a:t>, </a:t>
            </a:r>
            <a:r>
              <a:rPr lang="en-US" dirty="0" err="1"/>
              <a:t>ince</a:t>
            </a:r>
            <a:r>
              <a:rPr lang="en-US" dirty="0"/>
              <a:t> </a:t>
            </a:r>
            <a:r>
              <a:rPr lang="en-US" dirty="0" err="1"/>
              <a:t>ayar</a:t>
            </a:r>
            <a:r>
              <a:rPr lang="en-US" dirty="0"/>
              <a:t> ve </a:t>
            </a:r>
            <a:r>
              <a:rPr lang="en-US" dirty="0" err="1"/>
              <a:t>tahminlerini</a:t>
            </a:r>
            <a:r>
              <a:rPr lang="en-US" dirty="0"/>
              <a:t> </a:t>
            </a:r>
            <a:r>
              <a:rPr lang="en-US" dirty="0" err="1"/>
              <a:t>yapmalarına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</a:t>
            </a:r>
          </a:p>
        </p:txBody>
      </p:sp>
      <p:pic>
        <p:nvPicPr>
          <p:cNvPr id="14338" name="Picture 2" descr="user and software ile ilgili gÃ¶rsel sonuc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397" y="583488"/>
            <a:ext cx="3598643" cy="532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599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3952A3D-9C22-3E48-A5DE-C672F1A09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56" y="1621778"/>
            <a:ext cx="11217812" cy="4610210"/>
          </a:xfrm>
        </p:spPr>
        <p:txBody>
          <a:bodyPr>
            <a:noAutofit/>
          </a:bodyPr>
          <a:lstStyle/>
          <a:p>
            <a:pPr algn="l"/>
            <a:r>
              <a:rPr lang="tr-TR" sz="1800" dirty="0"/>
              <a:t>Birbiri ile sık sık karıştırılan bu iki kavram bir arada verilerek belki daha kolay anlatılabilir. </a:t>
            </a:r>
          </a:p>
          <a:p>
            <a:pPr algn="l"/>
            <a:r>
              <a:rPr lang="tr-TR" sz="1800" dirty="0"/>
              <a:t>Bir HTTP isteğinin yaşam döngüsünü ele alalım. Yaşam döngüsü aşağıdaki adımlardan oluşur.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1800" dirty="0"/>
              <a:t>İstemci ile sunucu arasında öncelikle bir TCP bağlantısının sağlanması (halihazırda bir bağlantı varsa onun kullanılması -http </a:t>
            </a:r>
            <a:r>
              <a:rPr lang="tr-TR" sz="1800" dirty="0" err="1"/>
              <a:t>pipelining</a:t>
            </a:r>
            <a:r>
              <a:rPr lang="tr-TR" sz="1800" dirty="0"/>
              <a:t>-)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1800" dirty="0"/>
              <a:t>İstemci tarafından HTTP isteğinin bütünü ile TCP bağlantısı üzerinden sunucu tarafına yollanması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1800" dirty="0"/>
              <a:t>İsteğin sunucu tarafından TCP seviyesinde bütünü ile alınması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1800" dirty="0"/>
              <a:t>TCP seviyesinde alınan isteğin sunucu tarafındaki web veya uygulama sunucusuna aktarılması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1800" dirty="0"/>
              <a:t>İsteğin web veya uygulama sunucusu tarafından işlenmesi (veri tabanı sorguları, </a:t>
            </a:r>
            <a:r>
              <a:rPr lang="tr-TR" sz="1800" dirty="0" err="1"/>
              <a:t>vb</a:t>
            </a:r>
            <a:r>
              <a:rPr lang="tr-TR" sz="1800" dirty="0"/>
              <a:t> yapılması)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1800" dirty="0"/>
              <a:t>Cevabın sunucu tarafından istemciye açık olan TCP bağlantısı üzerinden bütünü ile iletilmesi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1800" dirty="0"/>
              <a:t>Cevabın istemci tarafından bütünü ile TCP bağlantısı üzerinden alınması</a:t>
            </a:r>
          </a:p>
          <a:p>
            <a:pPr algn="l"/>
            <a:r>
              <a:rPr lang="tr-TR" sz="1800" dirty="0" err="1"/>
              <a:t>Sample</a:t>
            </a:r>
            <a:r>
              <a:rPr lang="tr-TR" sz="1800" dirty="0"/>
              <a:t> Time (Örnekleme Süresi) son kullanıcının hissettiği ve gözlemlediği performanstır ve yukarıdaki adımların tamamının toplamından oluşur. </a:t>
            </a:r>
            <a:r>
              <a:rPr lang="tr-TR" sz="1800" dirty="0" err="1"/>
              <a:t>Latency</a:t>
            </a:r>
            <a:r>
              <a:rPr lang="tr-TR" sz="1800" dirty="0"/>
              <a:t> (Gecikme) ise sunucu tarafında geçen işleme süresidir. Yukarıdaki listeye göre 3, 4, 5 ve 6 adımlarında geçen toplam süre </a:t>
            </a:r>
            <a:r>
              <a:rPr lang="tr-TR" sz="1800" dirty="0" err="1"/>
              <a:t>Latency’yi</a:t>
            </a:r>
            <a:r>
              <a:rPr lang="tr-TR" sz="1800" dirty="0"/>
              <a:t> oluşturur.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C09548-5FF3-4B4C-89CC-E79D00B32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tr-TR" dirty="0" err="1"/>
              <a:t>JMeter</a:t>
            </a:r>
            <a:r>
              <a:rPr lang="tr-TR" dirty="0"/>
              <a:t> Kavramları - </a:t>
            </a:r>
            <a:r>
              <a:rPr lang="tr-TR" dirty="0" err="1"/>
              <a:t>Sample</a:t>
            </a:r>
            <a:r>
              <a:rPr lang="tr-TR" dirty="0"/>
              <a:t> Time (Örnekleme Süresi) ve </a:t>
            </a:r>
            <a:r>
              <a:rPr lang="tr-TR" dirty="0" err="1"/>
              <a:t>Latency</a:t>
            </a:r>
            <a:r>
              <a:rPr lang="tr-TR" dirty="0"/>
              <a:t> (Gecikme)</a:t>
            </a:r>
          </a:p>
        </p:txBody>
      </p:sp>
    </p:spTree>
    <p:extLst>
      <p:ext uri="{BB962C8B-B14F-4D97-AF65-F5344CB8AC3E}">
        <p14:creationId xmlns:p14="http://schemas.microsoft.com/office/powerpoint/2010/main" val="162596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2D6C98-1BB2-7D48-97A1-8C069EFAB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796" y="1406769"/>
            <a:ext cx="6369851" cy="398115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3952A3D-9C22-3E48-A5DE-C672F1A09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8" y="2410753"/>
            <a:ext cx="6800557" cy="4351338"/>
          </a:xfrm>
        </p:spPr>
        <p:txBody>
          <a:bodyPr>
            <a:normAutofit lnSpcReduction="10000"/>
          </a:bodyPr>
          <a:lstStyle/>
          <a:p>
            <a:pPr algn="l"/>
            <a:r>
              <a:rPr lang="tr-TR" sz="2100" dirty="0"/>
              <a:t>Test yapılacak sistemle etkileşim kurmak için ihtiyaç duyulan </a:t>
            </a:r>
            <a:r>
              <a:rPr lang="tr-TR" sz="2100" dirty="0" err="1"/>
              <a:t>JMeter</a:t>
            </a:r>
            <a:r>
              <a:rPr lang="tr-TR" sz="2100" dirty="0"/>
              <a:t> bileşenleridir. Birçok farklı Sampler arasında en çok kullanılan HTTP </a:t>
            </a:r>
            <a:r>
              <a:rPr lang="tr-TR" sz="2100" dirty="0" err="1"/>
              <a:t>Request</a:t>
            </a:r>
            <a:r>
              <a:rPr lang="tr-TR" sz="2100" dirty="0"/>
              <a:t> </a:t>
            </a:r>
            <a:r>
              <a:rPr lang="tr-TR" sz="2100" dirty="0" err="1"/>
              <a:t>Sampler’dır</a:t>
            </a:r>
            <a:r>
              <a:rPr lang="tr-TR" sz="2100" dirty="0"/>
              <a:t>. Adından da anlaşılacağı üzere HTTP </a:t>
            </a:r>
            <a:r>
              <a:rPr lang="tr-TR" sz="2100" dirty="0" err="1"/>
              <a:t>Request</a:t>
            </a:r>
            <a:r>
              <a:rPr lang="tr-TR" sz="2100" dirty="0"/>
              <a:t> Sampler, sunucuya HTTP istekleri göndermeye yarar. </a:t>
            </a:r>
          </a:p>
          <a:p>
            <a:pPr algn="l"/>
            <a:r>
              <a:rPr lang="tr-TR" sz="2100" dirty="0">
                <a:hlinkClick r:id="rId3"/>
              </a:rPr>
              <a:t>http://www.milliyet.com.tr/Siyaset</a:t>
            </a:r>
            <a:r>
              <a:rPr lang="tr-TR" sz="2100" dirty="0"/>
              <a:t> sayfasına istek yapmak üzere hazırlanan HTTP </a:t>
            </a:r>
            <a:r>
              <a:rPr lang="tr-TR" sz="2100" dirty="0" err="1"/>
              <a:t>Request</a:t>
            </a:r>
            <a:r>
              <a:rPr lang="tr-TR" sz="2100" dirty="0"/>
              <a:t> </a:t>
            </a:r>
            <a:r>
              <a:rPr lang="tr-TR" sz="2100" dirty="0" err="1"/>
              <a:t>Sampler’ın</a:t>
            </a:r>
            <a:r>
              <a:rPr lang="tr-TR" sz="2100" dirty="0"/>
              <a:t> görüntüsü yanda verilmiştir. 1 ile işaretlenen bölümde HTTP </a:t>
            </a:r>
            <a:r>
              <a:rPr lang="tr-TR" sz="2100" dirty="0" err="1"/>
              <a:t>Request</a:t>
            </a:r>
            <a:r>
              <a:rPr lang="tr-TR" sz="2100" dirty="0"/>
              <a:t> </a:t>
            </a:r>
            <a:r>
              <a:rPr lang="tr-TR" sz="2100" dirty="0" err="1"/>
              <a:t>Sampler’ına</a:t>
            </a:r>
            <a:r>
              <a:rPr lang="tr-TR" sz="2100" dirty="0"/>
              <a:t> “Siyaset Sayfası” adı verilerek raporlarda ayrıştırılabilmesi hedeflenmiştir. 2 ile işaretlenen bölümde sunucunun DNS sunucular tarafından çözülebilecek ismi verilmiştir. Bu kısımda IP de verilebilirdi. 3 ile işaretlenen bölümde ise web sunucudan istenecek bölüm (</a:t>
            </a:r>
            <a:r>
              <a:rPr lang="tr-TR" sz="2100" dirty="0" err="1"/>
              <a:t>path</a:t>
            </a:r>
            <a:r>
              <a:rPr lang="tr-TR" sz="2100" dirty="0"/>
              <a:t>) verilmiştir. </a:t>
            </a:r>
            <a:endParaRPr lang="tr-TR" sz="21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C09548-5FF3-4B4C-89CC-E79D00B32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tr-TR" dirty="0" err="1"/>
              <a:t>JMeter</a:t>
            </a:r>
            <a:r>
              <a:rPr lang="tr-TR" dirty="0"/>
              <a:t> Kavramları - Sampler (</a:t>
            </a:r>
            <a:r>
              <a:rPr lang="tr-TR" dirty="0" err="1"/>
              <a:t>Örnekleyici</a:t>
            </a:r>
            <a:r>
              <a:rPr lang="tr-T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4270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06E330-BBC5-7446-972B-D5BE93B5A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3" y="400018"/>
            <a:ext cx="8630530" cy="6200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7786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9BE9EC2-3F10-CD49-91B3-DF81895B2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062" y="365125"/>
            <a:ext cx="4164037" cy="2602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JMeter</a:t>
            </a:r>
            <a:r>
              <a:rPr lang="tr-TR" dirty="0"/>
              <a:t> Kavramları - </a:t>
            </a:r>
            <a:r>
              <a:rPr lang="tr-TR" dirty="0" err="1"/>
              <a:t>Listener</a:t>
            </a:r>
            <a:r>
              <a:rPr lang="tr-TR" dirty="0"/>
              <a:t> (Dinleyici)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52A3D-9C22-3E48-A5DE-C672F1A09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967" y="1690688"/>
            <a:ext cx="5998698" cy="435133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tr-TR" dirty="0" err="1"/>
              <a:t>Sampler’lar</a:t>
            </a:r>
            <a:r>
              <a:rPr lang="tr-TR" dirty="0"/>
              <a:t> tarafından yapılan istekler ve bu isteklere sunucu tarafından verilen cevapların özelliklerinin teker teker, toplu veya </a:t>
            </a:r>
            <a:r>
              <a:rPr lang="tr-TR" dirty="0" err="1"/>
              <a:t>kümüle</a:t>
            </a:r>
            <a:r>
              <a:rPr lang="tr-TR" dirty="0"/>
              <a:t> bir şekilde kaydedilmesi işlevini </a:t>
            </a:r>
            <a:r>
              <a:rPr lang="tr-TR" dirty="0" err="1"/>
              <a:t>Listener’lar</a:t>
            </a:r>
            <a:r>
              <a:rPr lang="tr-TR" dirty="0"/>
              <a:t> yerine getirmektedir. Bazı </a:t>
            </a:r>
            <a:r>
              <a:rPr lang="tr-TR" dirty="0" err="1"/>
              <a:t>Listener’lar</a:t>
            </a:r>
            <a:r>
              <a:rPr lang="tr-TR" dirty="0"/>
              <a:t> yapılan istek ve cevabı tutarken, bazıları yapılan isteğe sunucu tarafından dönen cevabın süresini tutmaktadır. </a:t>
            </a:r>
          </a:p>
          <a:p>
            <a:pPr algn="l"/>
            <a:r>
              <a:rPr lang="tr-TR" dirty="0"/>
              <a:t>Çok fazla </a:t>
            </a:r>
            <a:r>
              <a:rPr lang="tr-TR" dirty="0" err="1"/>
              <a:t>Listener</a:t>
            </a:r>
            <a:r>
              <a:rPr lang="tr-TR" dirty="0"/>
              <a:t> eklenmesi </a:t>
            </a:r>
            <a:r>
              <a:rPr lang="tr-TR" dirty="0" err="1"/>
              <a:t>JMeter</a:t>
            </a:r>
            <a:r>
              <a:rPr lang="tr-TR" dirty="0"/>
              <a:t> istemci tarafında </a:t>
            </a:r>
            <a:r>
              <a:rPr lang="tr-TR" dirty="0" err="1"/>
              <a:t>loglamayı</a:t>
            </a:r>
            <a:r>
              <a:rPr lang="tr-TR" dirty="0"/>
              <a:t> artıracağı için performansı olumsuz etkileyecek ve bir </a:t>
            </a:r>
            <a:r>
              <a:rPr lang="tr-TR" dirty="0" err="1"/>
              <a:t>JMeter</a:t>
            </a:r>
            <a:r>
              <a:rPr lang="tr-TR" dirty="0"/>
              <a:t> </a:t>
            </a:r>
            <a:r>
              <a:rPr lang="tr-TR" dirty="0" err="1"/>
              <a:t>Node’unda</a:t>
            </a:r>
            <a:r>
              <a:rPr lang="tr-TR" dirty="0"/>
              <a:t> </a:t>
            </a:r>
            <a:r>
              <a:rPr lang="tr-TR" dirty="0" err="1"/>
              <a:t>simüle</a:t>
            </a:r>
            <a:r>
              <a:rPr lang="tr-TR" dirty="0"/>
              <a:t> edilebilecek maksimum kullanıcı sayısını düşürecektir. Bu sebeple sadece gerçekten ihtiyaç duyulan </a:t>
            </a:r>
            <a:r>
              <a:rPr lang="tr-TR" dirty="0" err="1"/>
              <a:t>Listener’lar</a:t>
            </a:r>
            <a:r>
              <a:rPr lang="tr-TR" dirty="0"/>
              <a:t> test sırasında açık tutulmalıdır.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32F448-66B6-8F49-9FC8-56DD9146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665" y="3304903"/>
            <a:ext cx="5574560" cy="33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5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3952A3D-9C22-3E48-A5DE-C672F1A09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1324769"/>
            <a:ext cx="7475806" cy="4351338"/>
          </a:xfrm>
        </p:spPr>
        <p:txBody>
          <a:bodyPr>
            <a:noAutofit/>
          </a:bodyPr>
          <a:lstStyle/>
          <a:p>
            <a:pPr algn="l"/>
            <a:r>
              <a:rPr lang="tr-TR" sz="1600" dirty="0"/>
              <a:t>Eş zamanlı kullanıcıların koşturacakları senaryolar (ilgili </a:t>
            </a:r>
            <a:r>
              <a:rPr lang="tr-TR" sz="1600" dirty="0" err="1"/>
              <a:t>sampler’lar</a:t>
            </a:r>
            <a:r>
              <a:rPr lang="tr-TR" sz="1600" dirty="0"/>
              <a:t> ile birlikte) </a:t>
            </a:r>
            <a:r>
              <a:rPr lang="tr-TR" sz="1600" dirty="0" err="1"/>
              <a:t>Thread</a:t>
            </a:r>
            <a:r>
              <a:rPr lang="tr-TR" sz="1600" dirty="0"/>
              <a:t> </a:t>
            </a:r>
            <a:r>
              <a:rPr lang="tr-TR" sz="1600" dirty="0" err="1"/>
              <a:t>Group’lar</a:t>
            </a:r>
            <a:r>
              <a:rPr lang="tr-TR" sz="1600" dirty="0"/>
              <a:t> altında tanımlanır. </a:t>
            </a:r>
            <a:r>
              <a:rPr lang="tr-TR" sz="1600" dirty="0" err="1"/>
              <a:t>Thread</a:t>
            </a:r>
            <a:r>
              <a:rPr lang="tr-TR" sz="1600" dirty="0"/>
              <a:t> </a:t>
            </a:r>
            <a:r>
              <a:rPr lang="tr-TR" sz="1600" dirty="0" err="1"/>
              <a:t>Group’un</a:t>
            </a:r>
            <a:r>
              <a:rPr lang="tr-TR" sz="1600" dirty="0"/>
              <a:t> özelliklerinden “</a:t>
            </a:r>
            <a:r>
              <a:rPr lang="tr-TR" sz="1600" dirty="0" err="1"/>
              <a:t>Number</a:t>
            </a:r>
            <a:r>
              <a:rPr lang="tr-TR" sz="1600" dirty="0"/>
              <a:t> of </a:t>
            </a:r>
            <a:r>
              <a:rPr lang="tr-TR" sz="1600" dirty="0" err="1"/>
              <a:t>Threads</a:t>
            </a:r>
            <a:r>
              <a:rPr lang="tr-TR" sz="1600" dirty="0"/>
              <a:t> (</a:t>
            </a:r>
            <a:r>
              <a:rPr lang="tr-TR" sz="1600" dirty="0" err="1"/>
              <a:t>users</a:t>
            </a:r>
            <a:r>
              <a:rPr lang="tr-TR" sz="1600" dirty="0"/>
              <a:t>)” </a:t>
            </a:r>
            <a:r>
              <a:rPr lang="tr-TR" sz="1600" dirty="0" err="1"/>
              <a:t>simüle</a:t>
            </a:r>
            <a:r>
              <a:rPr lang="tr-TR" sz="1600" dirty="0"/>
              <a:t> edilmek istenen kullanıcı sayısına göre ayarlanarak test hazırlanmış olur.</a:t>
            </a:r>
          </a:p>
          <a:p>
            <a:pPr algn="l"/>
            <a:r>
              <a:rPr lang="tr-TR" sz="1600" dirty="0"/>
              <a:t>1 ile gösterilen bölümde </a:t>
            </a:r>
            <a:r>
              <a:rPr lang="tr-TR" sz="1600" dirty="0" err="1"/>
              <a:t>Thread</a:t>
            </a:r>
            <a:r>
              <a:rPr lang="tr-TR" sz="1600" dirty="0"/>
              <a:t> </a:t>
            </a:r>
            <a:r>
              <a:rPr lang="tr-TR" sz="1600" dirty="0" err="1"/>
              <a:t>Group’un</a:t>
            </a:r>
            <a:r>
              <a:rPr lang="tr-TR" sz="1600" dirty="0"/>
              <a:t> içinde bulunan </a:t>
            </a:r>
            <a:r>
              <a:rPr lang="tr-TR" sz="1600" dirty="0" err="1"/>
              <a:t>Thread’lerin</a:t>
            </a:r>
            <a:r>
              <a:rPr lang="tr-TR" sz="1600" dirty="0"/>
              <a:t> (</a:t>
            </a:r>
            <a:r>
              <a:rPr lang="tr-TR" sz="1600" dirty="0" err="1"/>
              <a:t>user’ların</a:t>
            </a:r>
            <a:r>
              <a:rPr lang="tr-TR" sz="1600" dirty="0"/>
              <a:t>) bir Sampler hatası ile karşılaşıldığında ne yapmaları gerektiği ayarlanır. </a:t>
            </a:r>
            <a:r>
              <a:rPr lang="tr-TR" sz="1600" dirty="0" err="1"/>
              <a:t>Default</a:t>
            </a:r>
            <a:r>
              <a:rPr lang="tr-TR" sz="1600" dirty="0"/>
              <a:t> değer </a:t>
            </a:r>
            <a:r>
              <a:rPr lang="tr-TR" sz="1600" dirty="0" err="1"/>
              <a:t>Continue’dur</a:t>
            </a:r>
            <a:r>
              <a:rPr lang="tr-TR" sz="1600" dirty="0"/>
              <a:t>. Örneğin HTTP </a:t>
            </a:r>
            <a:r>
              <a:rPr lang="tr-TR" sz="1600" dirty="0" err="1"/>
              <a:t>Request</a:t>
            </a:r>
            <a:r>
              <a:rPr lang="tr-TR" sz="1600" dirty="0"/>
              <a:t> Sampler sunucuya bir istek göndermiş ve 60 saniye boyunca sunucudan cevap alamamışsa işlemi başarısız olarak değerlendirir. </a:t>
            </a:r>
            <a:r>
              <a:rPr lang="tr-TR" sz="1600" dirty="0" err="1"/>
              <a:t>Continue</a:t>
            </a:r>
            <a:r>
              <a:rPr lang="tr-TR" sz="1600" dirty="0"/>
              <a:t> seçildiğinde ilgili </a:t>
            </a:r>
            <a:r>
              <a:rPr lang="tr-TR" sz="1600" dirty="0" err="1"/>
              <a:t>Thread</a:t>
            </a:r>
            <a:r>
              <a:rPr lang="tr-TR" sz="1600" dirty="0"/>
              <a:t> bir sonraki adıma geçer. </a:t>
            </a:r>
          </a:p>
          <a:p>
            <a:pPr algn="l"/>
            <a:r>
              <a:rPr lang="tr-TR" sz="1600" dirty="0"/>
              <a:t>Burada bir sonraki </a:t>
            </a:r>
            <a:r>
              <a:rPr lang="tr-TR" sz="1600" dirty="0" err="1"/>
              <a:t>Loop’a</a:t>
            </a:r>
            <a:r>
              <a:rPr lang="tr-TR" sz="1600" dirty="0"/>
              <a:t> başlamak seçilebileceği gibi, ilgili </a:t>
            </a:r>
            <a:r>
              <a:rPr lang="tr-TR" sz="1600" dirty="0" err="1"/>
              <a:t>Thread</a:t>
            </a:r>
            <a:r>
              <a:rPr lang="tr-TR" sz="1600" dirty="0"/>
              <a:t> (</a:t>
            </a:r>
            <a:r>
              <a:rPr lang="tr-TR" sz="1600" dirty="0" err="1"/>
              <a:t>user</a:t>
            </a:r>
            <a:r>
              <a:rPr lang="tr-TR" sz="1600" dirty="0"/>
              <a:t>) veya test bütünü ile durdurulabilir. </a:t>
            </a:r>
            <a:r>
              <a:rPr lang="tr-TR" sz="1600" dirty="0" err="1"/>
              <a:t>JMeter</a:t>
            </a:r>
            <a:r>
              <a:rPr lang="tr-TR" sz="1600" dirty="0"/>
              <a:t> ile yük, performans testi yapıldığında bu ayar duruma göre </a:t>
            </a:r>
            <a:r>
              <a:rPr lang="tr-TR" sz="1600" dirty="0" err="1"/>
              <a:t>Continue</a:t>
            </a:r>
            <a:r>
              <a:rPr lang="tr-TR" sz="1600" dirty="0"/>
              <a:t> olarak işaretlenebilir. Fonksiyon testi yapıldığında ise ayarın Stop Test olarak işaretlenmesi uygun olacaktır. </a:t>
            </a:r>
          </a:p>
          <a:p>
            <a:pPr algn="l"/>
            <a:r>
              <a:rPr lang="tr-TR" sz="1600" dirty="0"/>
              <a:t>2 ile gösterilen bölümde yukarıda açıklandığı gibi </a:t>
            </a:r>
            <a:r>
              <a:rPr lang="tr-TR" sz="1600" dirty="0" err="1"/>
              <a:t>Thread</a:t>
            </a:r>
            <a:r>
              <a:rPr lang="tr-TR" sz="1600" dirty="0"/>
              <a:t> </a:t>
            </a:r>
            <a:r>
              <a:rPr lang="tr-TR" sz="1600" dirty="0" err="1"/>
              <a:t>Group</a:t>
            </a:r>
            <a:r>
              <a:rPr lang="tr-TR" sz="1600" dirty="0"/>
              <a:t> tarafından koşturulacak eş zamanlı kullanıcı sayısı girilmelidir. </a:t>
            </a:r>
          </a:p>
          <a:p>
            <a:pPr algn="l"/>
            <a:r>
              <a:rPr lang="tr-TR" sz="1600" dirty="0"/>
              <a:t>3 ile gösterilen bölümde bir </a:t>
            </a:r>
            <a:r>
              <a:rPr lang="tr-TR" sz="1600" dirty="0" err="1"/>
              <a:t>Number</a:t>
            </a:r>
            <a:r>
              <a:rPr lang="tr-TR" sz="1600" dirty="0"/>
              <a:t> of </a:t>
            </a:r>
            <a:r>
              <a:rPr lang="tr-TR" sz="1600" dirty="0" err="1"/>
              <a:t>Threads</a:t>
            </a:r>
            <a:r>
              <a:rPr lang="tr-TR" sz="1600" dirty="0"/>
              <a:t> bölümünde seçilen sayıdaki kullanıcının sisteme toplam kaç saniyede gireceği belirlenir. Örneğimiz için 10 kullanıcı 1 saniye içinde yani 100 </a:t>
            </a:r>
            <a:r>
              <a:rPr lang="tr-TR" sz="1600" dirty="0" err="1"/>
              <a:t>ms’de</a:t>
            </a:r>
            <a:r>
              <a:rPr lang="tr-TR" sz="1600" dirty="0"/>
              <a:t> bir kullanıcı sisteme girecek şekilde bir ayar yapılmıştır. 4 ile gösterilen bölümde her bir </a:t>
            </a:r>
            <a:r>
              <a:rPr lang="tr-TR" sz="1600" dirty="0" err="1"/>
              <a:t>Thread’in</a:t>
            </a:r>
            <a:r>
              <a:rPr lang="tr-TR" sz="1600" dirty="0"/>
              <a:t> (</a:t>
            </a:r>
            <a:r>
              <a:rPr lang="tr-TR" sz="1600" dirty="0" err="1"/>
              <a:t>User’ın</a:t>
            </a:r>
            <a:r>
              <a:rPr lang="tr-TR" sz="1600" dirty="0"/>
              <a:t>) </a:t>
            </a:r>
            <a:r>
              <a:rPr lang="tr-TR" sz="1600" dirty="0" err="1"/>
              <a:t>Thread</a:t>
            </a:r>
            <a:r>
              <a:rPr lang="tr-TR" sz="1600" dirty="0"/>
              <a:t> </a:t>
            </a:r>
            <a:r>
              <a:rPr lang="tr-TR" sz="1600" dirty="0" err="1"/>
              <a:t>Group’un</a:t>
            </a:r>
            <a:r>
              <a:rPr lang="tr-TR" sz="1600" dirty="0"/>
              <a:t> altında bulunan test adımlarını toplam kaç kere koşturacağı ayarı yapılır.</a:t>
            </a:r>
            <a:endParaRPr lang="tr-TR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01F3E-0F84-114B-8339-2B32DEEEF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63"/>
          <a:stretch/>
        </p:blipFill>
        <p:spPr>
          <a:xfrm>
            <a:off x="7765365" y="2346372"/>
            <a:ext cx="3826413" cy="263459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JMeter</a:t>
            </a:r>
            <a:r>
              <a:rPr lang="tr-TR" dirty="0"/>
              <a:t> Kavramları - </a:t>
            </a:r>
            <a:r>
              <a:rPr lang="tr-TR" dirty="0" err="1"/>
              <a:t>Thread</a:t>
            </a:r>
            <a:r>
              <a:rPr lang="tr-TR" dirty="0"/>
              <a:t> </a:t>
            </a:r>
            <a:r>
              <a:rPr lang="tr-TR" dirty="0" err="1"/>
              <a:t>Group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5165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18E8A1-997F-3143-93B6-B87A21789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87"/>
          <a:stretch/>
        </p:blipFill>
        <p:spPr>
          <a:xfrm>
            <a:off x="6096000" y="1210786"/>
            <a:ext cx="5751989" cy="3034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JMeter</a:t>
            </a:r>
            <a:r>
              <a:rPr lang="tr-TR" dirty="0"/>
              <a:t> Kavramları - </a:t>
            </a:r>
            <a:r>
              <a:rPr lang="tr-TR" dirty="0" err="1"/>
              <a:t>Assertion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52A3D-9C22-3E48-A5DE-C672F1A09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966" y="2536349"/>
            <a:ext cx="6983437" cy="4351338"/>
          </a:xfrm>
        </p:spPr>
        <p:txBody>
          <a:bodyPr>
            <a:noAutofit/>
          </a:bodyPr>
          <a:lstStyle/>
          <a:p>
            <a:pPr algn="l"/>
            <a:r>
              <a:rPr lang="tr-TR" sz="2200" dirty="0" err="1"/>
              <a:t>JMeter’daki</a:t>
            </a:r>
            <a:r>
              <a:rPr lang="tr-TR" sz="2200" dirty="0"/>
              <a:t> </a:t>
            </a:r>
            <a:r>
              <a:rPr lang="tr-TR" sz="2200" dirty="0" err="1"/>
              <a:t>Assertion’lar</a:t>
            </a:r>
            <a:r>
              <a:rPr lang="tr-TR" sz="2200" dirty="0"/>
              <a:t> da birçok programlama dilindeki </a:t>
            </a:r>
            <a:r>
              <a:rPr lang="tr-TR" sz="2200" dirty="0" err="1"/>
              <a:t>Assertion’a</a:t>
            </a:r>
            <a:r>
              <a:rPr lang="tr-TR" sz="2200" dirty="0"/>
              <a:t> benzer şekilde davranmaktadır. Programlama dillerindeki </a:t>
            </a:r>
            <a:r>
              <a:rPr lang="tr-TR" sz="2200" dirty="0" err="1"/>
              <a:t>Assertion’larda</a:t>
            </a:r>
            <a:r>
              <a:rPr lang="tr-TR" sz="2200" dirty="0"/>
              <a:t> gerçekleşmesi beklenen koşul belirlenir ve beklenen koşul dışındaki değerlerde </a:t>
            </a:r>
            <a:r>
              <a:rPr lang="tr-TR" sz="2200" dirty="0" err="1"/>
              <a:t>Assertion</a:t>
            </a:r>
            <a:r>
              <a:rPr lang="tr-TR" sz="2200" dirty="0"/>
              <a:t> </a:t>
            </a:r>
            <a:r>
              <a:rPr lang="tr-TR" sz="2200" dirty="0" err="1"/>
              <a:t>Failure</a:t>
            </a:r>
            <a:r>
              <a:rPr lang="tr-TR" sz="2200" dirty="0"/>
              <a:t> durumu oluşur ve akış kesilerek hatadan haberdar olunur.</a:t>
            </a:r>
          </a:p>
          <a:p>
            <a:pPr algn="l"/>
            <a:r>
              <a:rPr lang="tr-TR" sz="2200" dirty="0" err="1"/>
              <a:t>Assertion’lar</a:t>
            </a:r>
            <a:r>
              <a:rPr lang="tr-TR" sz="2200" dirty="0"/>
              <a:t> ile </a:t>
            </a:r>
            <a:r>
              <a:rPr lang="tr-TR" sz="2200" dirty="0" err="1"/>
              <a:t>Thread</a:t>
            </a:r>
            <a:r>
              <a:rPr lang="tr-TR" sz="2200" dirty="0"/>
              <a:t> bazlı olarak istenen test adımında değişkenler incelenip beklenmeyen koşullarda </a:t>
            </a:r>
            <a:r>
              <a:rPr lang="tr-TR" sz="2200" dirty="0" err="1"/>
              <a:t>Assertion</a:t>
            </a:r>
            <a:r>
              <a:rPr lang="tr-TR" sz="2200" dirty="0"/>
              <a:t> </a:t>
            </a:r>
            <a:r>
              <a:rPr lang="tr-TR" sz="2200" dirty="0" err="1"/>
              <a:t>Failure</a:t>
            </a:r>
            <a:r>
              <a:rPr lang="tr-TR" sz="2200" dirty="0"/>
              <a:t> oluşturulabileceği gibi, </a:t>
            </a:r>
            <a:r>
              <a:rPr lang="tr-TR" sz="2200" dirty="0" err="1"/>
              <a:t>JMeter</a:t>
            </a:r>
            <a:r>
              <a:rPr lang="tr-TR" sz="2200" dirty="0"/>
              <a:t> </a:t>
            </a:r>
            <a:r>
              <a:rPr lang="tr-TR" sz="2200" dirty="0" err="1"/>
              <a:t>Sampler’lar</a:t>
            </a:r>
            <a:r>
              <a:rPr lang="tr-TR" sz="2200" dirty="0"/>
              <a:t> ile yapılan </a:t>
            </a:r>
            <a:r>
              <a:rPr lang="tr-TR" sz="2200" dirty="0" err="1"/>
              <a:t>request’lere</a:t>
            </a:r>
            <a:r>
              <a:rPr lang="tr-TR" sz="2200" dirty="0"/>
              <a:t> verilen </a:t>
            </a:r>
            <a:r>
              <a:rPr lang="tr-TR" sz="2200" dirty="0" err="1"/>
              <a:t>response’lar</a:t>
            </a:r>
            <a:r>
              <a:rPr lang="tr-TR" sz="2200" dirty="0"/>
              <a:t> da incelenip beklenmeyen koşullar </a:t>
            </a:r>
            <a:r>
              <a:rPr lang="tr-TR" sz="2200" dirty="0" err="1"/>
              <a:t>Assertion</a:t>
            </a:r>
            <a:r>
              <a:rPr lang="tr-TR" sz="2200" dirty="0"/>
              <a:t> </a:t>
            </a:r>
            <a:r>
              <a:rPr lang="tr-TR" sz="2200" dirty="0" err="1"/>
              <a:t>Failure</a:t>
            </a:r>
            <a:r>
              <a:rPr lang="tr-TR" sz="2200" dirty="0"/>
              <a:t> oluşturmak üzere programlanabilir.</a:t>
            </a:r>
            <a:endParaRPr lang="tr-TR" sz="2200" b="1" dirty="0"/>
          </a:p>
        </p:txBody>
      </p:sp>
    </p:spTree>
    <p:extLst>
      <p:ext uri="{BB962C8B-B14F-4D97-AF65-F5344CB8AC3E}">
        <p14:creationId xmlns:p14="http://schemas.microsoft.com/office/powerpoint/2010/main" val="1264855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071" y="2615956"/>
            <a:ext cx="3480581" cy="1325563"/>
          </a:xfrm>
        </p:spPr>
        <p:txBody>
          <a:bodyPr/>
          <a:lstStyle/>
          <a:p>
            <a:r>
              <a:rPr lang="tr-TR" dirty="0" err="1"/>
              <a:t>JMeter</a:t>
            </a:r>
            <a:r>
              <a:rPr lang="tr-TR" dirty="0"/>
              <a:t> -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04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Users\hasank\Desktop\ICT\Automation\Visum\Netas_logolar_loa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380" y="2761884"/>
            <a:ext cx="4719748" cy="14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438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170" cy="68676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2276" y="528035"/>
            <a:ext cx="7959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>
                <a:solidFill>
                  <a:srgbClr val="00789A"/>
                </a:solidFill>
              </a:rPr>
              <a:t>VISIUM LOAD Nedir</a:t>
            </a:r>
            <a:r>
              <a:rPr lang="tr-TR" sz="4000" dirty="0">
                <a:solidFill>
                  <a:srgbClr val="00789A"/>
                </a:solidFill>
              </a:rPr>
              <a:t>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-727068" y="1417266"/>
            <a:ext cx="7982633" cy="1032016"/>
            <a:chOff x="-773450" y="1678061"/>
            <a:chExt cx="7043622" cy="685800"/>
          </a:xfrm>
        </p:grpSpPr>
        <p:sp>
          <p:nvSpPr>
            <p:cNvPr id="12" name="Rounded Rectangle 11"/>
            <p:cNvSpPr/>
            <p:nvPr/>
          </p:nvSpPr>
          <p:spPr>
            <a:xfrm>
              <a:off x="-773450" y="1678061"/>
              <a:ext cx="7043622" cy="685800"/>
            </a:xfrm>
            <a:prstGeom prst="roundRect">
              <a:avLst>
                <a:gd name="adj" fmla="val 50000"/>
              </a:avLst>
            </a:prstGeom>
            <a:solidFill>
              <a:srgbClr val="00A8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9292" y="1736168"/>
              <a:ext cx="5563878" cy="613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Visium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Load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yüksek kapasite performans testleri için özel olarak tasarlanmış, kullanımı kolay, </a:t>
              </a:r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DevOPS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ve </a:t>
              </a:r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Continuous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Delivery ortamları ile tam uyumlu bir Performans Test aracıdır. </a:t>
              </a:r>
              <a:endParaRPr lang="tr-TR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-705560" y="2591669"/>
            <a:ext cx="9166979" cy="1032018"/>
            <a:chOff x="-773451" y="3182304"/>
            <a:chExt cx="8088651" cy="685800"/>
          </a:xfrm>
        </p:grpSpPr>
        <p:sp>
          <p:nvSpPr>
            <p:cNvPr id="30" name="Rounded Rectangle 29"/>
            <p:cNvSpPr/>
            <p:nvPr/>
          </p:nvSpPr>
          <p:spPr>
            <a:xfrm>
              <a:off x="-773451" y="3182304"/>
              <a:ext cx="8088651" cy="685800"/>
            </a:xfrm>
            <a:prstGeom prst="roundRect">
              <a:avLst>
                <a:gd name="adj" fmla="val 50000"/>
              </a:avLst>
            </a:prstGeom>
            <a:solidFill>
              <a:srgbClr val="AEE2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9592" y="3231703"/>
              <a:ext cx="6580851" cy="613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Visium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Load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On-</a:t>
              </a:r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Prem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veya Bulut üzerinde yeni nesil </a:t>
              </a:r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SaaS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Performans Test aracıdır. Kullandığı </a:t>
              </a:r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Container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teknolojisi ile dinamik olarak ölçeklenebilen bir mimariye sahiptir.</a:t>
              </a:r>
              <a:endParaRPr lang="tr-TR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720950" y="3780097"/>
            <a:ext cx="9778149" cy="1032018"/>
            <a:chOff x="-767332" y="3934875"/>
            <a:chExt cx="8627928" cy="685800"/>
          </a:xfrm>
        </p:grpSpPr>
        <p:sp>
          <p:nvSpPr>
            <p:cNvPr id="31" name="Rounded Rectangle 30"/>
            <p:cNvSpPr/>
            <p:nvPr/>
          </p:nvSpPr>
          <p:spPr>
            <a:xfrm>
              <a:off x="-767332" y="3934875"/>
              <a:ext cx="8627928" cy="685800"/>
            </a:xfrm>
            <a:prstGeom prst="roundRect">
              <a:avLst>
                <a:gd name="adj" fmla="val 50000"/>
              </a:avLst>
            </a:prstGeom>
            <a:solidFill>
              <a:srgbClr val="8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9291" y="4073922"/>
              <a:ext cx="7091913" cy="429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Visium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Load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ile </a:t>
              </a:r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DevOPS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ve </a:t>
              </a:r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Agile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takımları Web, Mobil, </a:t>
              </a:r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Microservice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ve API performans testlerini geliştirme sürecinde ve </a:t>
              </a:r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production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ortamlarında yapabilecektir.</a:t>
              </a:r>
              <a:endParaRPr lang="tr-T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727070" y="4926780"/>
            <a:ext cx="10215619" cy="1032018"/>
            <a:chOff x="-773452" y="4683998"/>
            <a:chExt cx="9013938" cy="685800"/>
          </a:xfrm>
        </p:grpSpPr>
        <p:sp>
          <p:nvSpPr>
            <p:cNvPr id="32" name="Rounded Rectangle 31"/>
            <p:cNvSpPr/>
            <p:nvPr/>
          </p:nvSpPr>
          <p:spPr>
            <a:xfrm>
              <a:off x="-773452" y="4683998"/>
              <a:ext cx="9013938" cy="6858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9292" y="4815607"/>
              <a:ext cx="7484366" cy="429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SaaS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modelini destekleyen Netas Servis Sanallaştırma ürünü ile birlikte </a:t>
              </a:r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DevOPS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takımları geliştirmeye paralel performans testleri yapabilecektir.</a:t>
              </a: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7" y="-585534"/>
            <a:ext cx="6096000" cy="4572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93" y="6127167"/>
            <a:ext cx="1508517" cy="36503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436" y="6092119"/>
            <a:ext cx="1693233" cy="76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96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987" y="1297054"/>
            <a:ext cx="7696200" cy="5257800"/>
          </a:xfrm>
          <a:prstGeom prst="rect">
            <a:avLst/>
          </a:prstGeom>
        </p:spPr>
      </p:pic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7780867" cy="1325563"/>
          </a:xfrm>
        </p:spPr>
        <p:txBody>
          <a:bodyPr/>
          <a:lstStyle/>
          <a:p>
            <a:r>
              <a:rPr lang="tr-TR" dirty="0"/>
              <a:t>Architecture</a:t>
            </a:r>
            <a:endParaRPr lang="en-US" dirty="0"/>
          </a:p>
        </p:txBody>
      </p:sp>
      <p:pic>
        <p:nvPicPr>
          <p:cNvPr id="75" name="Picture 74" descr="D:\Users\hasank\Desktop\ICT\Automation\Visum\Netas_logolar_loa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614" y="278037"/>
            <a:ext cx="3035184" cy="9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8F233919-5BFF-694D-B685-05B01BCD054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8168" y="4340705"/>
            <a:ext cx="513675" cy="457598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BDC86B8C-8F77-7E4A-A7D7-CE1069B3206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1055" y="1376212"/>
            <a:ext cx="940002" cy="478506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9845" y="2531460"/>
            <a:ext cx="1113305" cy="582697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7917" y="1918267"/>
            <a:ext cx="1387274" cy="476381"/>
          </a:xfrm>
          <a:prstGeom prst="rect">
            <a:avLst/>
          </a:prstGeom>
        </p:spPr>
      </p:pic>
      <p:pic>
        <p:nvPicPr>
          <p:cNvPr id="136" name="Picture 4" descr="google cloud platform ile ilgili görsel sonucu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7"/>
          <a:stretch/>
        </p:blipFill>
        <p:spPr bwMode="auto">
          <a:xfrm>
            <a:off x="9223108" y="3250969"/>
            <a:ext cx="1405098" cy="80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90187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www.360logica.com/blog/wp-content/uploads/2017/07/ic8388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252" y="-98474"/>
            <a:ext cx="5190392" cy="285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Yük Testi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</a:t>
            </a:r>
            <a:r>
              <a:rPr lang="en-US" dirty="0" err="1"/>
              <a:t>aşağıdakileri</a:t>
            </a:r>
            <a:r>
              <a:rPr lang="en-US" dirty="0"/>
              <a:t> </a:t>
            </a:r>
            <a:r>
              <a:rPr lang="en-US" dirty="0" err="1"/>
              <a:t>izler</a:t>
            </a:r>
            <a:r>
              <a:rPr lang="en-US" dirty="0"/>
              <a:t> ve </a:t>
            </a:r>
            <a:r>
              <a:rPr lang="en-US" dirty="0" err="1"/>
              <a:t>ölçer</a:t>
            </a:r>
            <a:r>
              <a:rPr lang="en-US" dirty="0"/>
              <a:t>: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Sunucu</a:t>
            </a:r>
            <a:r>
              <a:rPr lang="en-US" dirty="0"/>
              <a:t> ve /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duvarının</a:t>
            </a:r>
            <a:r>
              <a:rPr lang="en-US" dirty="0"/>
              <a:t> </a:t>
            </a:r>
            <a:r>
              <a:rPr lang="en-US" dirty="0" err="1"/>
              <a:t>performansı</a:t>
            </a:r>
            <a:r>
              <a:rPr lang="en-US" dirty="0"/>
              <a:t> ve </a:t>
            </a:r>
            <a:r>
              <a:rPr lang="en-US" dirty="0" err="1"/>
              <a:t>güvenilirliği</a:t>
            </a:r>
            <a:r>
              <a:rPr lang="en-US" dirty="0"/>
              <a:t>.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Beklenen</a:t>
            </a:r>
            <a:r>
              <a:rPr lang="en-US" dirty="0"/>
              <a:t> ve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yüksek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koşullarında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uygulama</a:t>
            </a:r>
            <a:r>
              <a:rPr lang="tr-TR" dirty="0" err="1"/>
              <a:t>nın</a:t>
            </a:r>
            <a:r>
              <a:rPr lang="tr-TR" dirty="0"/>
              <a:t> </a:t>
            </a:r>
            <a:r>
              <a:rPr lang="en-US" dirty="0" err="1"/>
              <a:t>performansı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Gerçekçi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test </a:t>
            </a:r>
            <a:r>
              <a:rPr lang="en-US" dirty="0" err="1"/>
              <a:t>ortamında</a:t>
            </a:r>
            <a:r>
              <a:rPr lang="en-US" dirty="0"/>
              <a:t> </a:t>
            </a:r>
            <a:r>
              <a:rPr lang="en-US" dirty="0" err="1"/>
              <a:t>bilgisayar</a:t>
            </a:r>
            <a:r>
              <a:rPr lang="en-US" dirty="0"/>
              <a:t> </a:t>
            </a:r>
            <a:r>
              <a:rPr lang="en-US" dirty="0" err="1"/>
              <a:t>sisteminin</a:t>
            </a:r>
            <a:r>
              <a:rPr lang="en-US" dirty="0"/>
              <a:t> </a:t>
            </a:r>
            <a:r>
              <a:rPr lang="en-US" dirty="0" err="1"/>
              <a:t>kararlılığı</a:t>
            </a:r>
            <a:r>
              <a:rPr lang="en-US" dirty="0"/>
              <a:t>, </a:t>
            </a:r>
            <a:r>
              <a:rPr lang="en-US" dirty="0" err="1"/>
              <a:t>yanıt</a:t>
            </a:r>
            <a:r>
              <a:rPr lang="en-US" dirty="0"/>
              <a:t> </a:t>
            </a:r>
            <a:r>
              <a:rPr lang="en-US" dirty="0" err="1"/>
              <a:t>verebilirliği</a:t>
            </a:r>
            <a:r>
              <a:rPr lang="en-US" dirty="0"/>
              <a:t> ve </a:t>
            </a:r>
            <a:r>
              <a:rPr lang="en-US" dirty="0" err="1"/>
              <a:t>verimliliği</a:t>
            </a:r>
            <a:r>
              <a:rPr lang="en-US" dirty="0"/>
              <a:t>.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testi</a:t>
            </a:r>
            <a:r>
              <a:rPr lang="en-US" dirty="0"/>
              <a:t>,  </a:t>
            </a:r>
            <a:r>
              <a:rPr lang="tr-TR" dirty="0"/>
              <a:t>uygulamanın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işlevselliğini</a:t>
            </a:r>
            <a:r>
              <a:rPr lang="en-US" dirty="0"/>
              <a:t> </a:t>
            </a:r>
            <a:r>
              <a:rPr lang="en-US" dirty="0" err="1"/>
              <a:t>inceleme</a:t>
            </a:r>
            <a:r>
              <a:rPr lang="en-US" dirty="0"/>
              <a:t> </a:t>
            </a:r>
            <a:r>
              <a:rPr lang="en-US" dirty="0" err="1"/>
              <a:t>altına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9508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" y="0"/>
            <a:ext cx="12201607" cy="6863404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1317479" y="2032600"/>
            <a:ext cx="956877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>
                <a:solidFill>
                  <a:schemeClr val="bg1"/>
                </a:solidFill>
              </a:rPr>
              <a:t>Kullandığı </a:t>
            </a:r>
            <a:r>
              <a:rPr lang="tr-TR" sz="2000" b="1" dirty="0" err="1">
                <a:solidFill>
                  <a:schemeClr val="bg1"/>
                </a:solidFill>
              </a:rPr>
              <a:t>Container</a:t>
            </a:r>
            <a:r>
              <a:rPr lang="tr-TR" sz="2000" b="1" dirty="0">
                <a:solidFill>
                  <a:schemeClr val="bg1"/>
                </a:solidFill>
              </a:rPr>
              <a:t> Mimarisi sayesinde </a:t>
            </a:r>
            <a:r>
              <a:rPr lang="tr-TR" sz="2000" b="1" dirty="0" err="1">
                <a:solidFill>
                  <a:schemeClr val="bg1"/>
                </a:solidFill>
              </a:rPr>
              <a:t>Visium</a:t>
            </a:r>
            <a:r>
              <a:rPr lang="tr-TR" sz="2000" b="1" dirty="0">
                <a:solidFill>
                  <a:schemeClr val="bg1"/>
                </a:solidFill>
              </a:rPr>
              <a:t> </a:t>
            </a:r>
            <a:r>
              <a:rPr lang="tr-TR" sz="2000" b="1" dirty="0" err="1">
                <a:solidFill>
                  <a:schemeClr val="bg1"/>
                </a:solidFill>
              </a:rPr>
              <a:t>Load</a:t>
            </a:r>
            <a:r>
              <a:rPr lang="tr-TR" sz="2000" b="1" dirty="0">
                <a:solidFill>
                  <a:schemeClr val="bg1"/>
                </a:solidFill>
              </a:rPr>
              <a:t> Kullanıcı </a:t>
            </a:r>
            <a:r>
              <a:rPr lang="tr-TR" sz="2000" b="1" dirty="0" err="1">
                <a:solidFill>
                  <a:schemeClr val="bg1"/>
                </a:solidFill>
              </a:rPr>
              <a:t>Arayüzü</a:t>
            </a:r>
            <a:r>
              <a:rPr lang="tr-TR" sz="2000" b="1" dirty="0">
                <a:solidFill>
                  <a:schemeClr val="bg1"/>
                </a:solidFill>
              </a:rPr>
              <a:t> üzerinden 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1534886" y="3267882"/>
            <a:ext cx="4034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b="1" dirty="0">
                <a:solidFill>
                  <a:schemeClr val="bg1"/>
                </a:solidFill>
                <a:latin typeface="+mj-lt"/>
              </a:rPr>
              <a:t>On-</a:t>
            </a:r>
            <a:r>
              <a:rPr lang="tr-TR" b="1" dirty="0" err="1">
                <a:solidFill>
                  <a:schemeClr val="bg1"/>
                </a:solidFill>
                <a:latin typeface="+mj-lt"/>
              </a:rPr>
              <a:t>Prem</a:t>
            </a:r>
            <a:r>
              <a:rPr lang="tr-TR" b="1" dirty="0">
                <a:solidFill>
                  <a:schemeClr val="bg1"/>
                </a:solidFill>
                <a:latin typeface="+mj-lt"/>
              </a:rPr>
              <a:t> yada Bulut üzerinde Anlık </a:t>
            </a:r>
            <a:r>
              <a:rPr lang="tr-TR" b="1" dirty="0" err="1">
                <a:solidFill>
                  <a:schemeClr val="bg1"/>
                </a:solidFill>
                <a:latin typeface="+mj-lt"/>
              </a:rPr>
              <a:t>Visium</a:t>
            </a:r>
            <a:r>
              <a:rPr lang="tr-TR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+mj-lt"/>
              </a:rPr>
              <a:t>Load</a:t>
            </a:r>
            <a:r>
              <a:rPr lang="tr-TR" b="1" dirty="0">
                <a:solidFill>
                  <a:schemeClr val="bg1"/>
                </a:solidFill>
                <a:latin typeface="+mj-lt"/>
              </a:rPr>
              <a:t> kurulumu yapılabilir.</a:t>
            </a:r>
            <a:endParaRPr lang="tr-TR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178169" y="4677284"/>
            <a:ext cx="443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b="1" dirty="0">
                <a:solidFill>
                  <a:schemeClr val="bg1"/>
                </a:solidFill>
                <a:latin typeface="+mj-lt"/>
              </a:rPr>
              <a:t>İstenilen trafik miktarına göre </a:t>
            </a:r>
            <a:r>
              <a:rPr lang="tr-TR" b="1" dirty="0" err="1">
                <a:solidFill>
                  <a:schemeClr val="bg1"/>
                </a:solidFill>
                <a:latin typeface="+mj-lt"/>
              </a:rPr>
              <a:t>instance</a:t>
            </a:r>
            <a:r>
              <a:rPr lang="tr-TR" b="1" dirty="0">
                <a:solidFill>
                  <a:schemeClr val="bg1"/>
                </a:solidFill>
                <a:latin typeface="+mj-lt"/>
              </a:rPr>
              <a:t> sayısı artırılabilir.</a:t>
            </a:r>
            <a:endParaRPr lang="tr-TR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6528633" y="3294148"/>
            <a:ext cx="52003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+mj-lt"/>
              </a:rPr>
              <a:t>Kullanıcı sayısı, senaryo dağılımı, testin koşum süresi ve sayısı belirlenebilir</a:t>
            </a:r>
            <a:endParaRPr lang="tr-TR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6528633" y="4707432"/>
            <a:ext cx="520030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+mj-lt"/>
              </a:rPr>
              <a:t>Test sonunda ise sanal makineler serbest bırakılır</a:t>
            </a:r>
            <a:endParaRPr lang="tr-TR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5" name="Chevron 174"/>
          <p:cNvSpPr/>
          <p:nvPr/>
        </p:nvSpPr>
        <p:spPr>
          <a:xfrm rot="5400000">
            <a:off x="4939679" y="3001793"/>
            <a:ext cx="133700" cy="1337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Chevron 176"/>
          <p:cNvSpPr/>
          <p:nvPr/>
        </p:nvSpPr>
        <p:spPr>
          <a:xfrm rot="5400000">
            <a:off x="4928344" y="4419209"/>
            <a:ext cx="133700" cy="1337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9" name="Chevron 178"/>
          <p:cNvSpPr/>
          <p:nvPr/>
        </p:nvSpPr>
        <p:spPr>
          <a:xfrm rot="5400000">
            <a:off x="7018301" y="3023113"/>
            <a:ext cx="133700" cy="1337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0" name="Chevron 179"/>
          <p:cNvSpPr/>
          <p:nvPr/>
        </p:nvSpPr>
        <p:spPr>
          <a:xfrm rot="5400000">
            <a:off x="7018301" y="4456017"/>
            <a:ext cx="133700" cy="1337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-1" y="451929"/>
            <a:ext cx="6668468" cy="1049699"/>
            <a:chOff x="-1" y="673046"/>
            <a:chExt cx="6668468" cy="1049699"/>
          </a:xfrm>
        </p:grpSpPr>
        <p:sp>
          <p:nvSpPr>
            <p:cNvPr id="57" name="Pentagon 56"/>
            <p:cNvSpPr/>
            <p:nvPr/>
          </p:nvSpPr>
          <p:spPr>
            <a:xfrm>
              <a:off x="-1" y="673046"/>
              <a:ext cx="5823285" cy="1049699"/>
            </a:xfrm>
            <a:prstGeom prst="homePlate">
              <a:avLst/>
            </a:prstGeom>
            <a:gradFill flip="none" rotWithShape="1">
              <a:gsLst>
                <a:gs pos="21000">
                  <a:srgbClr val="AEE239"/>
                </a:gs>
                <a:gs pos="96000">
                  <a:srgbClr val="00A8C6"/>
                </a:gs>
              </a:gsLst>
              <a:lin ang="7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166791" y="912074"/>
              <a:ext cx="55016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3000" b="1" dirty="0">
                  <a:solidFill>
                    <a:schemeClr val="bg1"/>
                  </a:solidFill>
                  <a:latin typeface="+mj-lt"/>
                </a:rPr>
                <a:t>Kullanıcı </a:t>
              </a:r>
              <a:r>
                <a:rPr lang="tr-TR" sz="3000" b="1" dirty="0" err="1">
                  <a:solidFill>
                    <a:schemeClr val="bg1"/>
                  </a:solidFill>
                  <a:latin typeface="+mj-lt"/>
                </a:rPr>
                <a:t>Arayüzü</a:t>
              </a:r>
              <a:r>
                <a:rPr lang="tr-TR" sz="3000" b="1" dirty="0">
                  <a:solidFill>
                    <a:schemeClr val="bg1"/>
                  </a:solidFill>
                  <a:latin typeface="+mj-lt"/>
                </a:rPr>
                <a:t> Menüleri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6167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67" grpId="0"/>
      <p:bldP spid="168" grpId="0"/>
      <p:bldP spid="171" grpId="0"/>
      <p:bldP spid="172" grpId="0"/>
      <p:bldP spid="175" grpId="0" animBg="1"/>
      <p:bldP spid="177" grpId="0" animBg="1"/>
      <p:bldP spid="179" grpId="0" animBg="1"/>
      <p:bldP spid="18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436" y="6092119"/>
            <a:ext cx="1693233" cy="7696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93" y="6127287"/>
            <a:ext cx="1515315" cy="36667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-1" y="451929"/>
            <a:ext cx="6668468" cy="1254691"/>
            <a:chOff x="-1" y="673046"/>
            <a:chExt cx="6668468" cy="1254691"/>
          </a:xfrm>
        </p:grpSpPr>
        <p:sp>
          <p:nvSpPr>
            <p:cNvPr id="16" name="Pentagon 15"/>
            <p:cNvSpPr/>
            <p:nvPr/>
          </p:nvSpPr>
          <p:spPr>
            <a:xfrm>
              <a:off x="-1" y="673046"/>
              <a:ext cx="5823285" cy="1049699"/>
            </a:xfrm>
            <a:prstGeom prst="homePlate">
              <a:avLst/>
            </a:prstGeom>
            <a:gradFill flip="none" rotWithShape="1">
              <a:gsLst>
                <a:gs pos="21000">
                  <a:srgbClr val="AEE239"/>
                </a:gs>
                <a:gs pos="96000">
                  <a:srgbClr val="00A8C6"/>
                </a:gs>
              </a:gsLst>
              <a:lin ang="7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66791" y="912074"/>
              <a:ext cx="550167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3000" b="1" dirty="0">
                  <a:solidFill>
                    <a:schemeClr val="bg1"/>
                  </a:solidFill>
                </a:rPr>
                <a:t>Kullanıcı </a:t>
              </a:r>
              <a:r>
                <a:rPr lang="tr-TR" sz="3000" b="1" dirty="0" err="1">
                  <a:solidFill>
                    <a:schemeClr val="bg1"/>
                  </a:solidFill>
                </a:rPr>
                <a:t>Arayüzü</a:t>
              </a:r>
              <a:r>
                <a:rPr lang="tr-TR" sz="3000" b="1" dirty="0">
                  <a:solidFill>
                    <a:schemeClr val="bg1"/>
                  </a:solidFill>
                </a:rPr>
                <a:t> Menüleri</a:t>
              </a:r>
            </a:p>
            <a:p>
              <a:endParaRPr lang="tr-TR" sz="3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78531" y="1725660"/>
            <a:ext cx="7106195" cy="4382587"/>
            <a:chOff x="3997234" y="1501628"/>
            <a:chExt cx="7824651" cy="4768542"/>
          </a:xfrm>
        </p:grpSpPr>
        <p:sp>
          <p:nvSpPr>
            <p:cNvPr id="4" name="Rounded Rectangle 3"/>
            <p:cNvSpPr/>
            <p:nvPr/>
          </p:nvSpPr>
          <p:spPr>
            <a:xfrm>
              <a:off x="3997234" y="1501628"/>
              <a:ext cx="7824651" cy="4768542"/>
            </a:xfrm>
            <a:prstGeom prst="roundRect">
              <a:avLst>
                <a:gd name="adj" fmla="val 8424"/>
              </a:avLst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Untitled Diagram v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082" y="1573133"/>
              <a:ext cx="7339985" cy="4625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1671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4548"/>
            <a:ext cx="12224565" cy="68763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436" y="6092119"/>
            <a:ext cx="1693233" cy="769651"/>
          </a:xfrm>
          <a:prstGeom prst="rect">
            <a:avLst/>
          </a:prstGeom>
        </p:spPr>
      </p:pic>
      <p:sp>
        <p:nvSpPr>
          <p:cNvPr id="15" name="Parallelogram 14"/>
          <p:cNvSpPr/>
          <p:nvPr/>
        </p:nvSpPr>
        <p:spPr>
          <a:xfrm>
            <a:off x="-954906" y="-19542"/>
            <a:ext cx="4202977" cy="629819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27000" dist="508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TextBox 15"/>
          <p:cNvSpPr txBox="1"/>
          <p:nvPr/>
        </p:nvSpPr>
        <p:spPr>
          <a:xfrm>
            <a:off x="700075" y="123875"/>
            <a:ext cx="302169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700" b="1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Cloud</a:t>
            </a:r>
            <a:r>
              <a:rPr lang="tr-TR" sz="17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tr-TR" sz="1700" b="1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Setup</a:t>
            </a:r>
            <a:endParaRPr lang="tr-TR" sz="1700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9554" y="111533"/>
            <a:ext cx="393581" cy="39358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841850" y="1394123"/>
            <a:ext cx="6540862" cy="1251625"/>
            <a:chOff x="1016021" y="2660240"/>
            <a:chExt cx="9096970" cy="1251625"/>
          </a:xfrm>
        </p:grpSpPr>
        <p:sp>
          <p:nvSpPr>
            <p:cNvPr id="21" name="TextBox 20"/>
            <p:cNvSpPr txBox="1"/>
            <p:nvPr/>
          </p:nvSpPr>
          <p:spPr>
            <a:xfrm>
              <a:off x="1234870" y="2660240"/>
              <a:ext cx="8878121" cy="125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Visium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Yük Testi Aracı </a:t>
              </a:r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cloud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yada on-</a:t>
              </a:r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prem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olarak hazırlandıktan sonra </a:t>
              </a:r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jmeter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testinin çalışacağı makine bilgileri tanımlanır. </a:t>
              </a:r>
            </a:p>
            <a:p>
              <a:pPr>
                <a:spcAft>
                  <a:spcPts val="400"/>
                </a:spcAft>
              </a:pPr>
              <a:r>
                <a:rPr lang="tr-TR" b="1" dirty="0">
                  <a:solidFill>
                    <a:schemeClr val="bg1"/>
                  </a:solidFill>
                  <a:latin typeface="+mj-lt"/>
                </a:rPr>
                <a:t>Belirtilen ortamda makineler ayağa kaldırılır ve teste hazır hale getirilir.</a:t>
              </a:r>
            </a:p>
          </p:txBody>
        </p:sp>
        <p:sp>
          <p:nvSpPr>
            <p:cNvPr id="22" name="Chevron 21"/>
            <p:cNvSpPr/>
            <p:nvPr/>
          </p:nvSpPr>
          <p:spPr>
            <a:xfrm>
              <a:off x="1023504" y="2780581"/>
              <a:ext cx="130562" cy="116689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solidFill>
                  <a:schemeClr val="tx1"/>
                </a:solidFill>
              </a:endParaRPr>
            </a:p>
          </p:txBody>
        </p:sp>
        <p:sp>
          <p:nvSpPr>
            <p:cNvPr id="23" name="Chevron 22"/>
            <p:cNvSpPr/>
            <p:nvPr/>
          </p:nvSpPr>
          <p:spPr>
            <a:xfrm>
              <a:off x="1016021" y="3105685"/>
              <a:ext cx="130562" cy="116689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solidFill>
                  <a:schemeClr val="tx1"/>
                </a:solidFill>
              </a:endParaRPr>
            </a:p>
          </p:txBody>
        </p:sp>
        <p:sp>
          <p:nvSpPr>
            <p:cNvPr id="24" name="Chevron 23"/>
            <p:cNvSpPr/>
            <p:nvPr/>
          </p:nvSpPr>
          <p:spPr>
            <a:xfrm>
              <a:off x="1019763" y="3437610"/>
              <a:ext cx="130562" cy="116689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solidFill>
                  <a:schemeClr val="tx1"/>
                </a:solidFill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93" y="6127140"/>
            <a:ext cx="1506980" cy="364662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331304" y="2888906"/>
            <a:ext cx="11595653" cy="3133071"/>
          </a:xfrm>
          <a:prstGeom prst="roundRect">
            <a:avLst>
              <a:gd name="adj" fmla="val 693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9570" y="3164803"/>
            <a:ext cx="8372475" cy="2581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567" y="3164803"/>
            <a:ext cx="2561726" cy="255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0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42"/>
            <a:ext cx="12233444" cy="688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436" y="6092119"/>
            <a:ext cx="1693233" cy="769651"/>
          </a:xfrm>
          <a:prstGeom prst="rect">
            <a:avLst/>
          </a:prstGeom>
        </p:spPr>
      </p:pic>
      <p:sp>
        <p:nvSpPr>
          <p:cNvPr id="15" name="Parallelogram 14"/>
          <p:cNvSpPr/>
          <p:nvPr/>
        </p:nvSpPr>
        <p:spPr>
          <a:xfrm>
            <a:off x="-954906" y="-19542"/>
            <a:ext cx="4202977" cy="629819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27000" dist="508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TextBox 15"/>
          <p:cNvSpPr txBox="1"/>
          <p:nvPr/>
        </p:nvSpPr>
        <p:spPr>
          <a:xfrm>
            <a:off x="700075" y="123875"/>
            <a:ext cx="302169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7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Test </a:t>
            </a:r>
            <a:r>
              <a:rPr lang="tr-TR" sz="1700" b="1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Setup</a:t>
            </a:r>
            <a:endParaRPr lang="tr-TR" sz="1700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9554" y="111533"/>
            <a:ext cx="393581" cy="39358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426765" y="1441445"/>
            <a:ext cx="7605130" cy="1579920"/>
            <a:chOff x="1016021" y="2660240"/>
            <a:chExt cx="9096970" cy="1579920"/>
          </a:xfrm>
        </p:grpSpPr>
        <p:sp>
          <p:nvSpPr>
            <p:cNvPr id="21" name="TextBox 20"/>
            <p:cNvSpPr txBox="1"/>
            <p:nvPr/>
          </p:nvSpPr>
          <p:spPr>
            <a:xfrm>
              <a:off x="1234870" y="2660240"/>
              <a:ext cx="8878121" cy="1579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tr-TR" b="1" dirty="0">
                  <a:solidFill>
                    <a:schemeClr val="bg1"/>
                  </a:solidFill>
                  <a:latin typeface="+mj-lt"/>
                </a:rPr>
                <a:t>Performans testi için gereken ortam/bileşenler bu alanda tanımlanır. </a:t>
              </a:r>
            </a:p>
            <a:p>
              <a:pPr>
                <a:spcAft>
                  <a:spcPts val="400"/>
                </a:spcAft>
              </a:pPr>
              <a:r>
                <a:rPr lang="tr-TR" b="1" dirty="0">
                  <a:solidFill>
                    <a:schemeClr val="bg1"/>
                  </a:solidFill>
                  <a:latin typeface="+mj-lt"/>
                </a:rPr>
                <a:t>Öncelikle testin kaç kullanıcılı bir test olacağını belirlemek için bir süit hazırlanır. </a:t>
              </a:r>
            </a:p>
            <a:p>
              <a:pPr>
                <a:spcAft>
                  <a:spcPts val="400"/>
                </a:spcAft>
              </a:pPr>
              <a:r>
                <a:rPr lang="tr-TR" b="1" dirty="0">
                  <a:solidFill>
                    <a:schemeClr val="bg1"/>
                  </a:solidFill>
                  <a:latin typeface="+mj-lt"/>
                </a:rPr>
                <a:t>Sonra </a:t>
              </a:r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jmeter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scripti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eklenir ve testte uygulanacak senaryolar belirlenir.</a:t>
              </a:r>
            </a:p>
          </p:txBody>
        </p:sp>
        <p:sp>
          <p:nvSpPr>
            <p:cNvPr id="22" name="Chevron 21"/>
            <p:cNvSpPr/>
            <p:nvPr/>
          </p:nvSpPr>
          <p:spPr>
            <a:xfrm>
              <a:off x="1023504" y="2780581"/>
              <a:ext cx="130562" cy="116689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solidFill>
                  <a:schemeClr val="tx1"/>
                </a:solidFill>
              </a:endParaRPr>
            </a:p>
          </p:txBody>
        </p:sp>
        <p:sp>
          <p:nvSpPr>
            <p:cNvPr id="23" name="Chevron 22"/>
            <p:cNvSpPr/>
            <p:nvPr/>
          </p:nvSpPr>
          <p:spPr>
            <a:xfrm>
              <a:off x="1016021" y="3105685"/>
              <a:ext cx="130562" cy="116689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solidFill>
                  <a:schemeClr val="tx1"/>
                </a:solidFill>
              </a:endParaRPr>
            </a:p>
          </p:txBody>
        </p:sp>
        <p:sp>
          <p:nvSpPr>
            <p:cNvPr id="24" name="Chevron 23"/>
            <p:cNvSpPr/>
            <p:nvPr/>
          </p:nvSpPr>
          <p:spPr>
            <a:xfrm>
              <a:off x="1019763" y="3437610"/>
              <a:ext cx="130562" cy="116689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solidFill>
                  <a:schemeClr val="tx1"/>
                </a:solidFill>
              </a:endParaRPr>
            </a:p>
          </p:txBody>
        </p:sp>
      </p:grpSp>
      <p:sp>
        <p:nvSpPr>
          <p:cNvPr id="5" name="AutoShape 2" descr="websockets logo ile ilgili görsel sonuc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93" y="6127140"/>
            <a:ext cx="1506980" cy="364662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331304" y="2888906"/>
            <a:ext cx="11595653" cy="3133071"/>
          </a:xfrm>
          <a:prstGeom prst="roundRect">
            <a:avLst>
              <a:gd name="adj" fmla="val 693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135" y="3150875"/>
            <a:ext cx="10975891" cy="25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9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4548"/>
            <a:ext cx="12224565" cy="68763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436" y="6092119"/>
            <a:ext cx="1693233" cy="769651"/>
          </a:xfrm>
          <a:prstGeom prst="rect">
            <a:avLst/>
          </a:prstGeom>
        </p:spPr>
      </p:pic>
      <p:sp>
        <p:nvSpPr>
          <p:cNvPr id="15" name="Parallelogram 14"/>
          <p:cNvSpPr/>
          <p:nvPr/>
        </p:nvSpPr>
        <p:spPr>
          <a:xfrm>
            <a:off x="-954906" y="-19542"/>
            <a:ext cx="4202977" cy="629819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27000" dist="508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TextBox 15"/>
          <p:cNvSpPr txBox="1"/>
          <p:nvPr/>
        </p:nvSpPr>
        <p:spPr>
          <a:xfrm>
            <a:off x="700075" y="123875"/>
            <a:ext cx="302169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7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Test Run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9554" y="111533"/>
            <a:ext cx="393581" cy="39358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841850" y="1394123"/>
            <a:ext cx="6540862" cy="1528624"/>
            <a:chOff x="1016021" y="2660240"/>
            <a:chExt cx="9096970" cy="1528624"/>
          </a:xfrm>
        </p:grpSpPr>
        <p:sp>
          <p:nvSpPr>
            <p:cNvPr id="21" name="TextBox 20"/>
            <p:cNvSpPr txBox="1"/>
            <p:nvPr/>
          </p:nvSpPr>
          <p:spPr>
            <a:xfrm>
              <a:off x="1234870" y="2660240"/>
              <a:ext cx="8878121" cy="1528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tr-TR" b="1" dirty="0">
                  <a:solidFill>
                    <a:schemeClr val="bg1"/>
                  </a:solidFill>
                  <a:latin typeface="+mj-lt"/>
                </a:rPr>
                <a:t>Daha önceki adımlarda belirlenen kriterler dahilinde </a:t>
              </a:r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jmeter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 testi başlatılır. </a:t>
              </a:r>
            </a:p>
            <a:p>
              <a:pPr>
                <a:spcAft>
                  <a:spcPts val="400"/>
                </a:spcAft>
              </a:pPr>
              <a:r>
                <a:rPr lang="tr-TR" b="1" dirty="0">
                  <a:solidFill>
                    <a:schemeClr val="bg1"/>
                  </a:solidFill>
                  <a:latin typeface="+mj-lt"/>
                </a:rPr>
                <a:t>Anlık(</a:t>
              </a:r>
              <a:r>
                <a:rPr lang="tr-TR" b="1" dirty="0" err="1">
                  <a:solidFill>
                    <a:schemeClr val="bg1"/>
                  </a:solidFill>
                  <a:latin typeface="+mj-lt"/>
                </a:rPr>
                <a:t>real</a:t>
              </a:r>
              <a:r>
                <a:rPr lang="tr-TR" b="1" dirty="0">
                  <a:solidFill>
                    <a:schemeClr val="bg1"/>
                  </a:solidFill>
                  <a:latin typeface="+mj-lt"/>
                </a:rPr>
                <a:t>-time) ve geçmişe dönük test sonuçları görüntülenebilir. Yapılan istek sayısı, cevap süreleri, başarılı/başarısız istek oranları gibi kritik bir çok bilgiye bu alandan erişilebilir.</a:t>
              </a:r>
            </a:p>
          </p:txBody>
        </p:sp>
        <p:sp>
          <p:nvSpPr>
            <p:cNvPr id="22" name="Chevron 21"/>
            <p:cNvSpPr/>
            <p:nvPr/>
          </p:nvSpPr>
          <p:spPr>
            <a:xfrm>
              <a:off x="1023504" y="2780581"/>
              <a:ext cx="130562" cy="116689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solidFill>
                  <a:schemeClr val="tx1"/>
                </a:solidFill>
              </a:endParaRPr>
            </a:p>
          </p:txBody>
        </p:sp>
        <p:sp>
          <p:nvSpPr>
            <p:cNvPr id="23" name="Chevron 22"/>
            <p:cNvSpPr/>
            <p:nvPr/>
          </p:nvSpPr>
          <p:spPr>
            <a:xfrm>
              <a:off x="1016021" y="3105685"/>
              <a:ext cx="130562" cy="116689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solidFill>
                  <a:schemeClr val="tx1"/>
                </a:solidFill>
              </a:endParaRPr>
            </a:p>
          </p:txBody>
        </p:sp>
        <p:sp>
          <p:nvSpPr>
            <p:cNvPr id="24" name="Chevron 23"/>
            <p:cNvSpPr/>
            <p:nvPr/>
          </p:nvSpPr>
          <p:spPr>
            <a:xfrm>
              <a:off x="1019763" y="3437610"/>
              <a:ext cx="130562" cy="116689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solidFill>
                  <a:schemeClr val="tx1"/>
                </a:solidFill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93" y="6127140"/>
            <a:ext cx="1506980" cy="364662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331304" y="2888906"/>
            <a:ext cx="11595653" cy="3133071"/>
          </a:xfrm>
          <a:prstGeom prst="roundRect">
            <a:avLst>
              <a:gd name="adj" fmla="val 693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0073" y="3125936"/>
            <a:ext cx="8001414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4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5130" y="2531550"/>
            <a:ext cx="4788877" cy="1325563"/>
          </a:xfrm>
        </p:spPr>
        <p:txBody>
          <a:bodyPr/>
          <a:lstStyle/>
          <a:p>
            <a:r>
              <a:rPr lang="tr-TR" dirty="0" err="1"/>
              <a:t>Visium</a:t>
            </a:r>
            <a:r>
              <a:rPr lang="tr-TR" dirty="0"/>
              <a:t> LOAD -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5637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FDC32-B2D0-6D4B-837C-1E0DF40C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FAB16-1054-CC42-975D-FD1611B70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hlinkClick r:id="rId2"/>
              </a:rPr>
              <a:t>https://gokhansengun.com/jmeter-nedir-ve-ne-ise-yarar/</a:t>
            </a:r>
            <a:endParaRPr lang="tr-TR" dirty="0"/>
          </a:p>
          <a:p>
            <a:r>
              <a:rPr lang="tr-TR" dirty="0">
                <a:hlinkClick r:id="rId3"/>
              </a:rPr>
              <a:t>https://gokhansengun.com/jmeter-fonksiyon-testi-hazirlama/</a:t>
            </a:r>
            <a:endParaRPr lang="tr-TR" dirty="0"/>
          </a:p>
          <a:p>
            <a:r>
              <a:rPr lang="tr-TR" dirty="0">
                <a:hlinkClick r:id="rId4"/>
              </a:rPr>
              <a:t>https://gokhansengun.com/jmeter-pratik-test-hazirlama/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46030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CBFB1F95-A875-4243-9D19-B0B824ADB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506" y="2549637"/>
            <a:ext cx="2666624" cy="1022165"/>
          </a:xfrm>
          <a:prstGeom prst="rect">
            <a:avLst/>
          </a:prstGeom>
        </p:spPr>
      </p:pic>
      <p:pic>
        <p:nvPicPr>
          <p:cNvPr id="1026" name="Picture 2" descr="http://www.snapbytes.com/assets/images/logo_snapby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84" y="2651759"/>
            <a:ext cx="3189354" cy="85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390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ttlene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16" y="2029264"/>
            <a:ext cx="6667500" cy="3333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Yük Testinin 10 Faydası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94452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gereksinimlerini</a:t>
            </a:r>
            <a:r>
              <a:rPr lang="en-US" dirty="0"/>
              <a:t> </a:t>
            </a:r>
            <a:r>
              <a:rPr lang="en-US" dirty="0" err="1"/>
              <a:t>karşılamayan</a:t>
            </a:r>
            <a:r>
              <a:rPr lang="en-US" dirty="0"/>
              <a:t> </a:t>
            </a:r>
            <a:r>
              <a:rPr lang="en-US" dirty="0" err="1"/>
              <a:t>sistemleri</a:t>
            </a:r>
            <a:r>
              <a:rPr lang="en-US" dirty="0"/>
              <a:t> </a:t>
            </a:r>
            <a:r>
              <a:rPr lang="tr-TR" dirty="0"/>
              <a:t>canlıya çıkış</a:t>
            </a:r>
            <a:r>
              <a:rPr lang="en-US" dirty="0"/>
              <a:t> </a:t>
            </a:r>
            <a:r>
              <a:rPr lang="en-US" dirty="0" err="1"/>
              <a:t>riskini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aza</a:t>
            </a:r>
            <a:r>
              <a:rPr lang="en-US" dirty="0"/>
              <a:t> </a:t>
            </a:r>
            <a:r>
              <a:rPr lang="en-US" dirty="0" err="1"/>
              <a:t>indirin</a:t>
            </a:r>
            <a:r>
              <a:rPr lang="en-US" dirty="0"/>
              <a:t>.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darboğazlarının</a:t>
            </a:r>
            <a:r>
              <a:rPr lang="en-US" dirty="0"/>
              <a:t> ve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arızalarının</a:t>
            </a:r>
            <a:r>
              <a:rPr lang="en-US" dirty="0"/>
              <a:t> </a:t>
            </a:r>
            <a:r>
              <a:rPr lang="en-US" dirty="0" err="1"/>
              <a:t>kök</a:t>
            </a:r>
            <a:r>
              <a:rPr lang="en-US" dirty="0"/>
              <a:t> </a:t>
            </a:r>
            <a:r>
              <a:rPr lang="en-US" dirty="0" err="1"/>
              <a:t>nedenini</a:t>
            </a:r>
            <a:r>
              <a:rPr lang="en-US" dirty="0"/>
              <a:t> </a:t>
            </a:r>
            <a:r>
              <a:rPr lang="en-US" dirty="0" err="1"/>
              <a:t>bulun</a:t>
            </a:r>
            <a:r>
              <a:rPr lang="en-US" dirty="0"/>
              <a:t>.</a:t>
            </a:r>
            <a:endParaRPr lang="tr-TR" dirty="0"/>
          </a:p>
          <a:p>
            <a:endParaRPr lang="en-US" dirty="0"/>
          </a:p>
          <a:p>
            <a:r>
              <a:rPr lang="en-US" dirty="0"/>
              <a:t>Servis </a:t>
            </a:r>
            <a:r>
              <a:rPr lang="en-US" dirty="0" err="1"/>
              <a:t>seviyesindeki</a:t>
            </a:r>
            <a:r>
              <a:rPr lang="en-US" dirty="0"/>
              <a:t> </a:t>
            </a:r>
            <a:r>
              <a:rPr lang="en-US" dirty="0" err="1"/>
              <a:t>anlaşmaların</a:t>
            </a:r>
            <a:r>
              <a:rPr lang="en-US" dirty="0"/>
              <a:t> (</a:t>
            </a:r>
            <a:r>
              <a:rPr lang="en-US" dirty="0" err="1"/>
              <a:t>SLA'ların</a:t>
            </a:r>
            <a:r>
              <a:rPr lang="en-US" dirty="0"/>
              <a:t>) </a:t>
            </a:r>
            <a:r>
              <a:rPr lang="tr-TR" dirty="0"/>
              <a:t>canlıda</a:t>
            </a:r>
            <a:r>
              <a:rPr lang="en-US" dirty="0"/>
              <a:t> </a:t>
            </a:r>
            <a:r>
              <a:rPr lang="en-US" dirty="0" err="1"/>
              <a:t>karşılandığından</a:t>
            </a:r>
            <a:r>
              <a:rPr lang="en-US" dirty="0"/>
              <a:t> </a:t>
            </a:r>
            <a:r>
              <a:rPr lang="en-US" dirty="0" err="1"/>
              <a:t>emin</a:t>
            </a:r>
            <a:r>
              <a:rPr lang="en-US" dirty="0"/>
              <a:t> </a:t>
            </a:r>
            <a:r>
              <a:rPr lang="en-US" dirty="0" err="1"/>
              <a:t>olmak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servis</a:t>
            </a:r>
            <a:r>
              <a:rPr lang="en-US" dirty="0"/>
              <a:t> </a:t>
            </a:r>
            <a:r>
              <a:rPr lang="en-US" dirty="0" err="1"/>
              <a:t>seviyelerine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test </a:t>
            </a:r>
            <a:r>
              <a:rPr lang="en-US" dirty="0" err="1"/>
              <a:t>ederek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deneyimini</a:t>
            </a:r>
            <a:r>
              <a:rPr lang="en-US" dirty="0"/>
              <a:t> optimize </a:t>
            </a:r>
            <a:r>
              <a:rPr lang="en-US" dirty="0" err="1"/>
              <a:t>edin</a:t>
            </a:r>
            <a:r>
              <a:rPr lang="en-US" dirty="0"/>
              <a:t>.</a:t>
            </a:r>
            <a:endParaRPr lang="tr-TR" dirty="0"/>
          </a:p>
          <a:p>
            <a:endParaRPr lang="en-US" dirty="0"/>
          </a:p>
          <a:p>
            <a:r>
              <a:rPr lang="tr-TR" dirty="0"/>
              <a:t>Geliştirmede</a:t>
            </a:r>
            <a:r>
              <a:rPr lang="en-US" dirty="0"/>
              <a:t> </a:t>
            </a:r>
            <a:r>
              <a:rPr lang="en-US" dirty="0" err="1"/>
              <a:t>erken</a:t>
            </a:r>
            <a:r>
              <a:rPr lang="en-US" dirty="0"/>
              <a:t> </a:t>
            </a:r>
            <a:r>
              <a:rPr lang="en-US" dirty="0" err="1"/>
              <a:t>dönemde</a:t>
            </a:r>
            <a:r>
              <a:rPr lang="en-US" dirty="0"/>
              <a:t> </a:t>
            </a:r>
            <a:r>
              <a:rPr lang="en-US" dirty="0" err="1"/>
              <a:t>uzak</a:t>
            </a:r>
            <a:r>
              <a:rPr lang="en-US" dirty="0"/>
              <a:t> </a:t>
            </a:r>
            <a:r>
              <a:rPr lang="en-US" dirty="0" err="1"/>
              <a:t>bileşenleri</a:t>
            </a:r>
            <a:r>
              <a:rPr lang="en-US" dirty="0"/>
              <a:t> test </a:t>
            </a:r>
            <a:r>
              <a:rPr lang="en-US" dirty="0" err="1"/>
              <a:t>ederek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maliyetlerini</a:t>
            </a:r>
            <a:r>
              <a:rPr lang="en-US" dirty="0"/>
              <a:t> </a:t>
            </a:r>
            <a:r>
              <a:rPr lang="en-US" dirty="0" err="1"/>
              <a:t>azaltın</a:t>
            </a:r>
            <a:r>
              <a:rPr lang="en-US" dirty="0"/>
              <a:t>.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kapasitesini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ederek</a:t>
            </a:r>
            <a:r>
              <a:rPr lang="en-US" dirty="0"/>
              <a:t> </a:t>
            </a:r>
            <a:r>
              <a:rPr lang="en-US" dirty="0" err="1"/>
              <a:t>donanım</a:t>
            </a:r>
            <a:r>
              <a:rPr lang="en-US" dirty="0"/>
              <a:t> ve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maliyetlerini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aza</a:t>
            </a:r>
            <a:r>
              <a:rPr lang="en-US" dirty="0"/>
              <a:t> </a:t>
            </a:r>
            <a:r>
              <a:rPr lang="en-US" dirty="0" err="1"/>
              <a:t>indirin</a:t>
            </a:r>
            <a:r>
              <a:rPr lang="en-US" dirty="0"/>
              <a:t>.</a:t>
            </a:r>
          </a:p>
        </p:txBody>
      </p:sp>
      <p:pic>
        <p:nvPicPr>
          <p:cNvPr id="2052" name="Picture 4" descr="bottleneck ile ilgili gÃ¶rsel sonuc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218" y="432288"/>
            <a:ext cx="2331085" cy="184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98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Yük Testinin 10 Faydası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614" y="1825625"/>
            <a:ext cx="786618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Performans</a:t>
            </a:r>
            <a:r>
              <a:rPr lang="en-US" dirty="0"/>
              <a:t> ve </a:t>
            </a:r>
            <a:r>
              <a:rPr lang="en-US" dirty="0" err="1"/>
              <a:t>kapasite</a:t>
            </a:r>
            <a:r>
              <a:rPr lang="en-US" dirty="0"/>
              <a:t> </a:t>
            </a:r>
            <a:r>
              <a:rPr lang="en-US" dirty="0" err="1"/>
              <a:t>istatistiklerini</a:t>
            </a:r>
            <a:r>
              <a:rPr lang="en-US" dirty="0"/>
              <a:t> </a:t>
            </a:r>
            <a:r>
              <a:rPr lang="en-US" dirty="0" err="1"/>
              <a:t>sağlayın</a:t>
            </a:r>
            <a:r>
              <a:rPr lang="en-US" dirty="0"/>
              <a:t>.</a:t>
            </a:r>
            <a:endParaRPr lang="tr-TR" dirty="0"/>
          </a:p>
          <a:p>
            <a:endParaRPr lang="en-US" dirty="0"/>
          </a:p>
          <a:p>
            <a:r>
              <a:rPr lang="en-US" dirty="0"/>
              <a:t>Site </a:t>
            </a:r>
            <a:r>
              <a:rPr lang="en-US" dirty="0" err="1"/>
              <a:t>ölçeklenebilirliğini</a:t>
            </a:r>
            <a:r>
              <a:rPr lang="en-US" dirty="0"/>
              <a:t> test </a:t>
            </a:r>
            <a:r>
              <a:rPr lang="en-US" dirty="0" err="1"/>
              <a:t>edin</a:t>
            </a:r>
            <a:r>
              <a:rPr lang="en-US" dirty="0"/>
              <a:t>.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Gönderilen</a:t>
            </a:r>
            <a:r>
              <a:rPr lang="en-US" dirty="0"/>
              <a:t> ve </a:t>
            </a:r>
            <a:r>
              <a:rPr lang="en-US" dirty="0" err="1"/>
              <a:t>alınan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miktarı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bant</a:t>
            </a:r>
            <a:r>
              <a:rPr lang="en-US" dirty="0"/>
              <a:t> </a:t>
            </a:r>
            <a:r>
              <a:rPr lang="en-US" dirty="0" err="1"/>
              <a:t>genişliğinin</a:t>
            </a:r>
            <a:r>
              <a:rPr lang="en-US" dirty="0"/>
              <a:t> </a:t>
            </a:r>
            <a:r>
              <a:rPr lang="en-US" dirty="0" err="1"/>
              <a:t>değerlendiri</a:t>
            </a:r>
            <a:r>
              <a:rPr lang="tr-TR" dirty="0"/>
              <a:t>n.</a:t>
            </a:r>
          </a:p>
          <a:p>
            <a:endParaRPr lang="en-US" dirty="0"/>
          </a:p>
          <a:p>
            <a:r>
              <a:rPr lang="en-US" dirty="0" err="1"/>
              <a:t>Değişen</a:t>
            </a:r>
            <a:r>
              <a:rPr lang="en-US" dirty="0"/>
              <a:t> </a:t>
            </a:r>
            <a:r>
              <a:rPr lang="en-US" dirty="0" err="1"/>
              <a:t>koşullar</a:t>
            </a:r>
            <a:r>
              <a:rPr lang="en-US" dirty="0"/>
              <a:t> </a:t>
            </a:r>
            <a:r>
              <a:rPr lang="en-US" dirty="0" err="1"/>
              <a:t>altında</a:t>
            </a:r>
            <a:r>
              <a:rPr lang="en-US" dirty="0"/>
              <a:t> </a:t>
            </a:r>
            <a:r>
              <a:rPr lang="en-US" dirty="0" err="1"/>
              <a:t>öngörülen</a:t>
            </a:r>
            <a:r>
              <a:rPr lang="en-US" dirty="0"/>
              <a:t> </a:t>
            </a:r>
            <a:r>
              <a:rPr lang="en-US" dirty="0" err="1"/>
              <a:t>performansın</a:t>
            </a:r>
            <a:r>
              <a:rPr lang="en-US" dirty="0"/>
              <a:t> </a:t>
            </a:r>
            <a:r>
              <a:rPr lang="en-US" dirty="0" err="1"/>
              <a:t>doğrula</a:t>
            </a:r>
            <a:r>
              <a:rPr lang="tr-TR" dirty="0" err="1"/>
              <a:t>yın</a:t>
            </a:r>
            <a:r>
              <a:rPr lang="en-US" dirty="0"/>
              <a:t>.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Sisteminizin</a:t>
            </a:r>
            <a:r>
              <a:rPr lang="en-US" dirty="0"/>
              <a:t> </a:t>
            </a:r>
            <a:r>
              <a:rPr lang="en-US" dirty="0" err="1"/>
              <a:t>ayarını</a:t>
            </a:r>
            <a:r>
              <a:rPr lang="tr-TR" dirty="0"/>
              <a:t>(</a:t>
            </a:r>
            <a:r>
              <a:rPr lang="tr-TR" dirty="0" err="1"/>
              <a:t>tuning</a:t>
            </a:r>
            <a:r>
              <a:rPr lang="tr-TR" dirty="0"/>
              <a:t>)</a:t>
            </a:r>
            <a:r>
              <a:rPr lang="en-US" dirty="0"/>
              <a:t> </a:t>
            </a:r>
            <a:r>
              <a:rPr lang="en-US" dirty="0" err="1"/>
              <a:t>kıyaslama</a:t>
            </a:r>
            <a:r>
              <a:rPr lang="en-US" dirty="0"/>
              <a:t> </a:t>
            </a:r>
            <a:r>
              <a:rPr lang="en-US" dirty="0" err="1"/>
              <a:t>yoluyla</a:t>
            </a:r>
            <a:r>
              <a:rPr lang="en-US" dirty="0"/>
              <a:t> </a:t>
            </a:r>
            <a:r>
              <a:rPr lang="en-US" dirty="0" err="1"/>
              <a:t>doğrulayın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26098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54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education.microfocus.com/mflci/file.php/29/chapters/01_Load%20Testing%20Fundamentals_files/image00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80" y="1139483"/>
            <a:ext cx="7188591" cy="39078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Yük Testine Hazırlık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79697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</a:t>
            </a:r>
            <a:r>
              <a:rPr lang="en-US" dirty="0" err="1"/>
              <a:t>oluşturmadan</a:t>
            </a:r>
            <a:r>
              <a:rPr lang="en-US" dirty="0"/>
              <a:t> </a:t>
            </a:r>
            <a:r>
              <a:rPr lang="en-US" dirty="0" err="1"/>
              <a:t>önce</a:t>
            </a:r>
            <a:r>
              <a:rPr lang="en-US" dirty="0"/>
              <a:t>, 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web </a:t>
            </a:r>
            <a:r>
              <a:rPr lang="en-US" dirty="0"/>
              <a:t>site</a:t>
            </a:r>
            <a:r>
              <a:rPr lang="tr-TR" dirty="0"/>
              <a:t>si</a:t>
            </a:r>
            <a:r>
              <a:rPr lang="en-US" dirty="0" err="1"/>
              <a:t>nin</a:t>
            </a:r>
            <a:r>
              <a:rPr lang="tr-TR" dirty="0"/>
              <a:t>;</a:t>
            </a:r>
          </a:p>
          <a:p>
            <a:pPr lvl="1"/>
            <a:r>
              <a:rPr lang="tr-TR" dirty="0"/>
              <a:t>K</a:t>
            </a:r>
            <a:r>
              <a:rPr lang="en-US" dirty="0" err="1"/>
              <a:t>ullanıcıları</a:t>
            </a:r>
            <a:r>
              <a:rPr lang="en-US" dirty="0"/>
              <a:t>, </a:t>
            </a:r>
            <a:endParaRPr lang="tr-TR" dirty="0"/>
          </a:p>
          <a:p>
            <a:pPr lvl="1"/>
            <a:r>
              <a:rPr lang="tr-TR" dirty="0"/>
              <a:t>İ</a:t>
            </a:r>
            <a:r>
              <a:rPr lang="en-US" dirty="0" err="1"/>
              <a:t>stemci</a:t>
            </a:r>
            <a:r>
              <a:rPr lang="en-US" dirty="0"/>
              <a:t> ve </a:t>
            </a:r>
            <a:r>
              <a:rPr lang="en-US" dirty="0" err="1"/>
              <a:t>sunucu</a:t>
            </a:r>
            <a:r>
              <a:rPr lang="en-US" dirty="0"/>
              <a:t> </a:t>
            </a:r>
            <a:r>
              <a:rPr lang="en-US" dirty="0" err="1"/>
              <a:t>yazılımı</a:t>
            </a:r>
            <a:r>
              <a:rPr lang="en-US" dirty="0"/>
              <a:t>, </a:t>
            </a:r>
            <a:endParaRPr lang="tr-TR" dirty="0"/>
          </a:p>
          <a:p>
            <a:pPr lvl="1"/>
            <a:r>
              <a:rPr lang="tr-TR" dirty="0"/>
              <a:t>S</a:t>
            </a:r>
            <a:r>
              <a:rPr lang="en-US" dirty="0" err="1"/>
              <a:t>istem</a:t>
            </a:r>
            <a:r>
              <a:rPr lang="en-US" dirty="0"/>
              <a:t> </a:t>
            </a:r>
            <a:r>
              <a:rPr lang="en-US" dirty="0" err="1"/>
              <a:t>donanımı</a:t>
            </a:r>
            <a:r>
              <a:rPr lang="en-US" dirty="0"/>
              <a:t> </a:t>
            </a:r>
            <a:endParaRPr lang="tr-TR" dirty="0"/>
          </a:p>
          <a:p>
            <a:pPr lvl="1"/>
            <a:r>
              <a:rPr lang="tr-TR" dirty="0"/>
              <a:t>Network Ağı ile ilgi</a:t>
            </a:r>
            <a:r>
              <a:rPr lang="en-US" dirty="0"/>
              <a:t>li </a:t>
            </a:r>
            <a:r>
              <a:rPr lang="en-US" dirty="0" err="1"/>
              <a:t>donanım</a:t>
            </a:r>
            <a:r>
              <a:rPr lang="en-US" dirty="0"/>
              <a:t> </a:t>
            </a:r>
            <a:endParaRPr lang="tr-TR" dirty="0"/>
          </a:p>
          <a:p>
            <a:pPr marL="0" indent="0">
              <a:buNone/>
            </a:pPr>
            <a:r>
              <a:rPr lang="en-US" dirty="0" err="1"/>
              <a:t>hakkında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toplamalısınız</a:t>
            </a:r>
            <a:r>
              <a:rPr lang="en-US" dirty="0"/>
              <a:t>. 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en-US" dirty="0" err="1"/>
              <a:t>Bilginin</a:t>
            </a:r>
            <a:r>
              <a:rPr lang="en-US" dirty="0"/>
              <a:t> </a:t>
            </a:r>
            <a:r>
              <a:rPr lang="en-US" dirty="0" err="1"/>
              <a:t>toplanmasına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tr-TR" dirty="0"/>
              <a:t>şu </a:t>
            </a:r>
            <a:r>
              <a:rPr lang="en-US" dirty="0"/>
              <a:t> </a:t>
            </a:r>
            <a:r>
              <a:rPr lang="en-US" dirty="0" err="1"/>
              <a:t>soruları</a:t>
            </a:r>
            <a:r>
              <a:rPr lang="en-US" dirty="0"/>
              <a:t> </a:t>
            </a:r>
            <a:r>
              <a:rPr lang="en-US" dirty="0" err="1"/>
              <a:t>kulla</a:t>
            </a:r>
            <a:r>
              <a:rPr lang="tr-TR" dirty="0" err="1"/>
              <a:t>nabiliriz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105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Kullanıcılar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1157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Sitede</a:t>
            </a:r>
            <a:r>
              <a:rPr lang="en-US" dirty="0"/>
              <a:t> </a:t>
            </a:r>
            <a:r>
              <a:rPr lang="en-US" dirty="0" err="1"/>
              <a:t>kullanıcılar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duvarının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ve </a:t>
            </a:r>
            <a:r>
              <a:rPr lang="en-US" dirty="0" err="1"/>
              <a:t>dışında</a:t>
            </a:r>
            <a:r>
              <a:rPr lang="en-US" dirty="0"/>
              <a:t> </a:t>
            </a:r>
            <a:r>
              <a:rPr lang="en-US" dirty="0" err="1"/>
              <a:t>mı</a:t>
            </a:r>
            <a:r>
              <a:rPr lang="en-US" dirty="0"/>
              <a:t> </a:t>
            </a:r>
            <a:r>
              <a:rPr lang="en-US" dirty="0" err="1"/>
              <a:t>yoksa</a:t>
            </a:r>
            <a:r>
              <a:rPr lang="en-US" dirty="0"/>
              <a:t> </a:t>
            </a:r>
            <a:r>
              <a:rPr lang="en-US" dirty="0" err="1"/>
              <a:t>yalnızca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duvarının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mi </a:t>
            </a:r>
            <a:r>
              <a:rPr lang="en-US" dirty="0" err="1"/>
              <a:t>olacak</a:t>
            </a:r>
            <a:r>
              <a:rPr lang="en-US" dirty="0"/>
              <a:t>?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Sitenin</a:t>
            </a:r>
            <a:r>
              <a:rPr lang="en-US" dirty="0"/>
              <a:t> </a:t>
            </a:r>
            <a:r>
              <a:rPr lang="en-US" dirty="0" err="1"/>
              <a:t>kullanıcılarının</a:t>
            </a:r>
            <a:r>
              <a:rPr lang="en-US" dirty="0"/>
              <a:t> </a:t>
            </a:r>
            <a:r>
              <a:rPr lang="en-US" dirty="0" err="1"/>
              <a:t>kullanabileceği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istemci</a:t>
            </a:r>
            <a:r>
              <a:rPr lang="en-US" dirty="0"/>
              <a:t> </a:t>
            </a:r>
            <a:r>
              <a:rPr lang="en-US" dirty="0" err="1"/>
              <a:t>uygulamalarını</a:t>
            </a:r>
            <a:r>
              <a:rPr lang="en-US" dirty="0"/>
              <a:t> </a:t>
            </a:r>
            <a:r>
              <a:rPr lang="en-US" dirty="0" err="1"/>
              <a:t>nelerdir</a:t>
            </a:r>
            <a:r>
              <a:rPr lang="en-US" dirty="0"/>
              <a:t>?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Kullanıcıların</a:t>
            </a:r>
            <a:r>
              <a:rPr lang="en-US" dirty="0"/>
              <a:t> </a:t>
            </a:r>
            <a:r>
              <a:rPr lang="en-US" dirty="0" err="1"/>
              <a:t>kullanabileceği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bağlantı</a:t>
            </a:r>
            <a:r>
              <a:rPr lang="en-US" dirty="0"/>
              <a:t> </a:t>
            </a:r>
            <a:r>
              <a:rPr lang="en-US" dirty="0" err="1"/>
              <a:t>hızlarını</a:t>
            </a:r>
            <a:r>
              <a:rPr lang="en-US" dirty="0"/>
              <a:t> </a:t>
            </a:r>
            <a:r>
              <a:rPr lang="en-US" dirty="0" err="1"/>
              <a:t>nelerdir</a:t>
            </a:r>
            <a:r>
              <a:rPr lang="en-US" dirty="0"/>
              <a:t>?</a:t>
            </a:r>
            <a:endParaRPr lang="tr-TR" dirty="0"/>
          </a:p>
          <a:p>
            <a:endParaRPr lang="en-US" dirty="0"/>
          </a:p>
          <a:p>
            <a:r>
              <a:rPr lang="en-US" dirty="0" err="1"/>
              <a:t>İstemci</a:t>
            </a:r>
            <a:r>
              <a:rPr lang="en-US" dirty="0"/>
              <a:t> </a:t>
            </a:r>
            <a:r>
              <a:rPr lang="en-US" dirty="0" err="1"/>
              <a:t>uygulamaları</a:t>
            </a:r>
            <a:r>
              <a:rPr lang="en-US" dirty="0"/>
              <a:t> site </a:t>
            </a:r>
            <a:r>
              <a:rPr lang="en-US" dirty="0" err="1"/>
              <a:t>verilerini</a:t>
            </a:r>
            <a:r>
              <a:rPr lang="en-US" dirty="0"/>
              <a:t> </a:t>
            </a:r>
            <a:r>
              <a:rPr lang="en-US" dirty="0" err="1"/>
              <a:t>önbelleğe</a:t>
            </a:r>
            <a:r>
              <a:rPr lang="en-US" dirty="0"/>
              <a:t> </a:t>
            </a:r>
            <a:r>
              <a:rPr lang="en-US" dirty="0" err="1"/>
              <a:t>alıyor</a:t>
            </a:r>
            <a:r>
              <a:rPr lang="en-US" dirty="0"/>
              <a:t> mu?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945" y="788250"/>
            <a:ext cx="4306471" cy="51732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7269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Davranışı</a:t>
            </a:r>
            <a:r>
              <a:rPr lang="en-US" dirty="0"/>
              <a:t> /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Grupları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Kullanıcılar</a:t>
            </a:r>
            <a:r>
              <a:rPr lang="en-US" dirty="0"/>
              <a:t>,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şekillerde</a:t>
            </a:r>
            <a:r>
              <a:rPr lang="en-US" dirty="0"/>
              <a:t> </a:t>
            </a:r>
            <a:r>
              <a:rPr lang="en-US" dirty="0" err="1"/>
              <a:t>kullanan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grubuna</a:t>
            </a:r>
            <a:r>
              <a:rPr lang="en-US" dirty="0"/>
              <a:t> </a:t>
            </a:r>
            <a:r>
              <a:rPr lang="en-US" dirty="0" err="1"/>
              <a:t>ayrılabilir</a:t>
            </a:r>
            <a:r>
              <a:rPr lang="en-US" dirty="0"/>
              <a:t>. 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Sistemin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göstereceğine</a:t>
            </a:r>
            <a:r>
              <a:rPr lang="en-US" dirty="0"/>
              <a:t> </a:t>
            </a:r>
            <a:r>
              <a:rPr lang="en-US" dirty="0" err="1"/>
              <a:t>dair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test </a:t>
            </a:r>
            <a:r>
              <a:rPr lang="en-US" dirty="0" err="1"/>
              <a:t>oluşturmak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kullanıcıların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tr-TR" dirty="0"/>
              <a:t>de</a:t>
            </a:r>
            <a:r>
              <a:rPr lang="en-US" dirty="0"/>
              <a:t> </a:t>
            </a:r>
            <a:r>
              <a:rPr lang="en-US" dirty="0" err="1"/>
              <a:t>yaptıkları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işlemleri</a:t>
            </a:r>
            <a:r>
              <a:rPr lang="en-US" dirty="0"/>
              <a:t> </a:t>
            </a:r>
            <a:r>
              <a:rPr lang="en-US" dirty="0" err="1"/>
              <a:t>belirlemek</a:t>
            </a:r>
            <a:r>
              <a:rPr lang="en-US" dirty="0"/>
              <a:t> </a:t>
            </a:r>
            <a:r>
              <a:rPr lang="en-US" dirty="0" err="1"/>
              <a:t>önemlidir</a:t>
            </a:r>
            <a:r>
              <a:rPr lang="en-US" dirty="0"/>
              <a:t>.</a:t>
            </a:r>
          </a:p>
        </p:txBody>
      </p:sp>
      <p:pic>
        <p:nvPicPr>
          <p:cNvPr id="4098" name="Picture 2" descr="target aud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969" y="4001294"/>
            <a:ext cx="8157304" cy="19577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43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1e66b075-8fbf-4561-b2f0-ce98b1eebddb">YDCAK47DUVYD-77-278</_dlc_DocId>
    <_dlc_DocIdUrl xmlns="1e66b075-8fbf-4561-b2f0-ce98b1eebddb">
      <Url>http://netasportal/_layouts/DocIdRedir.aspx?ID=YDCAK47DUVYD-77-278</Url>
      <Description>YDCAK47DUVYD-77-278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88EB0EB48595294CA9135A8EB8D32EA6" ma:contentTypeVersion="0" ma:contentTypeDescription="Yeni belge oluşturun." ma:contentTypeScope="" ma:versionID="60bac3970114f624988ef590299f208c">
  <xsd:schema xmlns:xsd="http://www.w3.org/2001/XMLSchema" xmlns:xs="http://www.w3.org/2001/XMLSchema" xmlns:p="http://schemas.microsoft.com/office/2006/metadata/properties" xmlns:ns2="1e66b075-8fbf-4561-b2f0-ce98b1eebddb" targetNamespace="http://schemas.microsoft.com/office/2006/metadata/properties" ma:root="true" ma:fieldsID="c75b5b601a53e66fe4d9ecffce751368" ns2:_="">
    <xsd:import namespace="1e66b075-8fbf-4561-b2f0-ce98b1eebdd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66b075-8fbf-4561-b2f0-ce98b1eebdd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Belge Kimliği Değeri" ma:description="Bu öğeye atanan belge kimliğinin değeri." ma:internalName="_dlc_DocId" ma:readOnly="true">
      <xsd:simpleType>
        <xsd:restriction base="dms:Text"/>
      </xsd:simpleType>
    </xsd:element>
    <xsd:element name="_dlc_DocIdUrl" ma:index="9" nillable="true" ma:displayName="Belge Kimliği" ma:description="Bu belgeye yönelik kalıcı bağlantı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A0C68BB3-2CC7-4D24-86F2-073117EE701B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e66b075-8fbf-4561-b2f0-ce98b1eebddb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ECBEBB2-6043-4967-A932-83652A9769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66b075-8fbf-4561-b2f0-ce98b1eebd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51DE47-7AC7-4753-BFAC-301BC8F6D253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8D3AE9EE-721C-4350-A4D9-FE726881434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2104</TotalTime>
  <Words>2628</Words>
  <Application>Microsoft Macintosh PowerPoint</Application>
  <PresentationFormat>Widescreen</PresentationFormat>
  <Paragraphs>277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Wingdings</vt:lpstr>
      <vt:lpstr>Office Theme</vt:lpstr>
      <vt:lpstr>Göksel Ertürk Sr. Manager   Necati Kocabaş DevOps Consultant</vt:lpstr>
      <vt:lpstr>Hedefler</vt:lpstr>
      <vt:lpstr>Yük Testi</vt:lpstr>
      <vt:lpstr>Yük Testi</vt:lpstr>
      <vt:lpstr>Yük Testinin 10 Faydası</vt:lpstr>
      <vt:lpstr>Yük Testinin 10 Faydası</vt:lpstr>
      <vt:lpstr>Yük Testine Hazırlık</vt:lpstr>
      <vt:lpstr>Kullanıcılar</vt:lpstr>
      <vt:lpstr>Kullanıcı Davranışı / Kullanıcı Grupları</vt:lpstr>
      <vt:lpstr>Kullanıcı Davranışı / Kullanıcı Grupları</vt:lpstr>
      <vt:lpstr>Sunucu Yazılımı</vt:lpstr>
      <vt:lpstr>Sistem Donanımı</vt:lpstr>
      <vt:lpstr>Networkle İlgili Donanım</vt:lpstr>
      <vt:lpstr>Yük Testi Ortamı</vt:lpstr>
      <vt:lpstr>Yük Testi Tipleri</vt:lpstr>
      <vt:lpstr>Smoke Testing</vt:lpstr>
      <vt:lpstr>End-to-End Testing</vt:lpstr>
      <vt:lpstr>Critical-Path Testing</vt:lpstr>
      <vt:lpstr>Genel Yük Testi Metodolojisi</vt:lpstr>
      <vt:lpstr>Yük Testi Türevleri</vt:lpstr>
      <vt:lpstr>Stress Test</vt:lpstr>
      <vt:lpstr>Stability Test</vt:lpstr>
      <vt:lpstr>Isolation Test</vt:lpstr>
      <vt:lpstr>Yük Testi Araçları</vt:lpstr>
      <vt:lpstr>PowerPoint Presentation</vt:lpstr>
      <vt:lpstr>JMETER NEDİR ve NE İŞE YARAR?</vt:lpstr>
      <vt:lpstr>JMeter Kavramları - Ramp-up Time (Tırmanma Süresi)</vt:lpstr>
      <vt:lpstr>JMeter Kavramları - Think Time (Düşünme Süresi)</vt:lpstr>
      <vt:lpstr>JMeter Kavramları - Loop Count (Döngü Sayısı)</vt:lpstr>
      <vt:lpstr>JMeter Kavramları - Sample Time (Örnekleme Süresi) ve Latency (Gecikme)</vt:lpstr>
      <vt:lpstr>JMeter Kavramları - Sampler (Örnekleyici)</vt:lpstr>
      <vt:lpstr>PowerPoint Presentation</vt:lpstr>
      <vt:lpstr>JMeter Kavramları - Listener (Dinleyici)</vt:lpstr>
      <vt:lpstr>JMeter Kavramları - Thread Group</vt:lpstr>
      <vt:lpstr>JMeter Kavramları - Assertion</vt:lpstr>
      <vt:lpstr>JMeter - Demo</vt:lpstr>
      <vt:lpstr>PowerPoint Presentation</vt:lpstr>
      <vt:lpstr>PowerPoint Presentation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Visium LOAD - Demo</vt:lpstr>
      <vt:lpstr>PowerPoint Presentation</vt:lpstr>
      <vt:lpstr>PowerPoint Presentation</vt:lpstr>
    </vt:vector>
  </TitlesOfParts>
  <Company>Netas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Seda ONAY</dc:creator>
  <cp:lastModifiedBy>Mehmet Şirin Usanmaz</cp:lastModifiedBy>
  <cp:revision>184</cp:revision>
  <dcterms:created xsi:type="dcterms:W3CDTF">2017-02-06T07:12:21Z</dcterms:created>
  <dcterms:modified xsi:type="dcterms:W3CDTF">2019-03-07T12:16:01Z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0x01010088EB0EB48595294CA9135A8EB8D32EA6</vt:lpwstr>
  </property>
  <property fmtid="{D5CDD505-2E9C-101B-9397-08002B2CF9AE}" pid="3" name="_dlc_DocIdItemGuid">
    <vt:lpwstr>400c1dac-8b11-4c6e-ba03-74d4f4a7bb96</vt:lpwstr>
  </property>
  <property fmtid="{D5CDD505-2E9C-101B-9397-08002B2CF9AE}" pid="4" name="MSIP_Label_2957c601-160c-48b4-a630-e7f4bf88ff88_Enabled">
    <vt:lpwstr>True</vt:lpwstr>
  </property>
  <property fmtid="{D5CDD505-2E9C-101B-9397-08002B2CF9AE}" pid="5" name="MSIP_Label_2957c601-160c-48b4-a630-e7f4bf88ff88_SiteId">
    <vt:lpwstr>643edff9-8f55-4375-833b-8eefc2fbc606</vt:lpwstr>
  </property>
  <property fmtid="{D5CDD505-2E9C-101B-9397-08002B2CF9AE}" pid="6" name="MSIP_Label_2957c601-160c-48b4-a630-e7f4bf88ff88_Owner">
    <vt:lpwstr>gerturk@netas.com.tr</vt:lpwstr>
  </property>
  <property fmtid="{D5CDD505-2E9C-101B-9397-08002B2CF9AE}" pid="7" name="MSIP_Label_2957c601-160c-48b4-a630-e7f4bf88ff88_SetDate">
    <vt:lpwstr>2019-03-06T15:19:49.2693996Z</vt:lpwstr>
  </property>
  <property fmtid="{D5CDD505-2E9C-101B-9397-08002B2CF9AE}" pid="8" name="MSIP_Label_2957c601-160c-48b4-a630-e7f4bf88ff88_Name">
    <vt:lpwstr>Hizmete Özel - Internal</vt:lpwstr>
  </property>
  <property fmtid="{D5CDD505-2E9C-101B-9397-08002B2CF9AE}" pid="9" name="MSIP_Label_2957c601-160c-48b4-a630-e7f4bf88ff88_Application">
    <vt:lpwstr>Microsoft Azure Information Protection</vt:lpwstr>
  </property>
  <property fmtid="{D5CDD505-2E9C-101B-9397-08002B2CF9AE}" pid="10" name="MSIP_Label_2957c601-160c-48b4-a630-e7f4bf88ff88_Extended_MSFT_Method">
    <vt:lpwstr>Automatic</vt:lpwstr>
  </property>
  <property fmtid="{D5CDD505-2E9C-101B-9397-08002B2CF9AE}" pid="11" name="Sensitivity">
    <vt:lpwstr>Hizmete Özel - Internal</vt:lpwstr>
  </property>
</Properties>
</file>